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.xml" ContentType="application/vnd.openxmlformats-officedocument.presentationml.notesSlide+xml"/>
  <Override PartName="/ppt/ink/ink2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55" r:id="rId1"/>
  </p:sldMasterIdLst>
  <p:notesMasterIdLst>
    <p:notesMasterId r:id="rId92"/>
  </p:notesMasterIdLst>
  <p:sldIdLst>
    <p:sldId id="256" r:id="rId2"/>
    <p:sldId id="589" r:id="rId3"/>
    <p:sldId id="306" r:id="rId4"/>
    <p:sldId id="554" r:id="rId5"/>
    <p:sldId id="287" r:id="rId6"/>
    <p:sldId id="271" r:id="rId7"/>
    <p:sldId id="595" r:id="rId8"/>
    <p:sldId id="289" r:id="rId9"/>
    <p:sldId id="290" r:id="rId10"/>
    <p:sldId id="291" r:id="rId11"/>
    <p:sldId id="292" r:id="rId12"/>
    <p:sldId id="293" r:id="rId13"/>
    <p:sldId id="272" r:id="rId14"/>
    <p:sldId id="342" r:id="rId15"/>
    <p:sldId id="510" r:id="rId16"/>
    <p:sldId id="508" r:id="rId17"/>
    <p:sldId id="523" r:id="rId18"/>
    <p:sldId id="522" r:id="rId19"/>
    <p:sldId id="525" r:id="rId20"/>
    <p:sldId id="526" r:id="rId21"/>
    <p:sldId id="527" r:id="rId22"/>
    <p:sldId id="594" r:id="rId23"/>
    <p:sldId id="318" r:id="rId24"/>
    <p:sldId id="596" r:id="rId25"/>
    <p:sldId id="446" r:id="rId26"/>
    <p:sldId id="432" r:id="rId27"/>
    <p:sldId id="324" r:id="rId28"/>
    <p:sldId id="317" r:id="rId29"/>
    <p:sldId id="329" r:id="rId30"/>
    <p:sldId id="331" r:id="rId31"/>
    <p:sldId id="351" r:id="rId32"/>
    <p:sldId id="352" r:id="rId33"/>
    <p:sldId id="335" r:id="rId34"/>
    <p:sldId id="353" r:id="rId35"/>
    <p:sldId id="354" r:id="rId36"/>
    <p:sldId id="447" r:id="rId37"/>
    <p:sldId id="557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600" r:id="rId46"/>
    <p:sldId id="597" r:id="rId47"/>
    <p:sldId id="558" r:id="rId48"/>
    <p:sldId id="534" r:id="rId49"/>
    <p:sldId id="535" r:id="rId50"/>
    <p:sldId id="536" r:id="rId51"/>
    <p:sldId id="537" r:id="rId52"/>
    <p:sldId id="538" r:id="rId53"/>
    <p:sldId id="539" r:id="rId54"/>
    <p:sldId id="540" r:id="rId55"/>
    <p:sldId id="541" r:id="rId56"/>
    <p:sldId id="542" r:id="rId57"/>
    <p:sldId id="543" r:id="rId58"/>
    <p:sldId id="544" r:id="rId59"/>
    <p:sldId id="545" r:id="rId60"/>
    <p:sldId id="550" r:id="rId61"/>
    <p:sldId id="559" r:id="rId62"/>
    <p:sldId id="576" r:id="rId63"/>
    <p:sldId id="551" r:id="rId64"/>
    <p:sldId id="598" r:id="rId65"/>
    <p:sldId id="578" r:id="rId66"/>
    <p:sldId id="599" r:id="rId67"/>
    <p:sldId id="601" r:id="rId68"/>
    <p:sldId id="440" r:id="rId69"/>
    <p:sldId id="579" r:id="rId70"/>
    <p:sldId id="428" r:id="rId71"/>
    <p:sldId id="429" r:id="rId72"/>
    <p:sldId id="430" r:id="rId73"/>
    <p:sldId id="580" r:id="rId74"/>
    <p:sldId id="581" r:id="rId75"/>
    <p:sldId id="584" r:id="rId76"/>
    <p:sldId id="583" r:id="rId77"/>
    <p:sldId id="602" r:id="rId78"/>
    <p:sldId id="568" r:id="rId79"/>
    <p:sldId id="569" r:id="rId80"/>
    <p:sldId id="570" r:id="rId81"/>
    <p:sldId id="571" r:id="rId82"/>
    <p:sldId id="572" r:id="rId83"/>
    <p:sldId id="603" r:id="rId84"/>
    <p:sldId id="574" r:id="rId85"/>
    <p:sldId id="575" r:id="rId86"/>
    <p:sldId id="586" r:id="rId87"/>
    <p:sldId id="587" r:id="rId88"/>
    <p:sldId id="604" r:id="rId89"/>
    <p:sldId id="339" r:id="rId90"/>
    <p:sldId id="605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CE8"/>
    <a:srgbClr val="1E7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7"/>
    <p:restoredTop sz="87750" autoAdjust="0"/>
  </p:normalViewPr>
  <p:slideViewPr>
    <p:cSldViewPr snapToGrid="0" snapToObjects="1">
      <p:cViewPr varScale="1">
        <p:scale>
          <a:sx n="63" d="100"/>
          <a:sy n="63" d="100"/>
        </p:scale>
        <p:origin x="508" y="56"/>
      </p:cViewPr>
      <p:guideLst>
        <p:guide orient="horz" pos="228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0.4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43.8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5.2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6.4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7.2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7.6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7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  <inkml:trace contextRef="#ctx0" brushRef="#br0" timeOffset="1">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8.3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58.7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6.9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7.96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1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8.31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  <inkml:trace contextRef="#ctx0" brushRef="#br0" timeOffset="1">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8.6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  <inkml:trace contextRef="#ctx0" brushRef="#br0" timeOffset="1">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9.0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  <inkml:trace contextRef="#ctx0" brushRef="#br0" timeOffset="1">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9.4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29.7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4:42.1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4:45.0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4:57.9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11.8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27.26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455 0,'-4'11,"0"0,1-1,0 1,-2 14,0 7,-40 245,-13 357,41 289,17-892,-1 0,-4 533,-24-1,-75 403,47-474,28-243,-42 473,56 180,32-696,44 211,-41-312,4-1,40 108,-42-157,1-1,3-1,2-1,3-1,49 63,-48-74,2-2,77 67,-83-83,0-2,2-1,0-1,1-1,47 17,1-7,2-4,0-3,116 12,259 1,1000-22,-1084-14,-19 1,1152-2,-239 74,-12 89,472 57,-717-110,-175-16,-61-49,-420-26,-218-2,-126-12,0-1,0 0,1-1,-1 0,0 0,0-1,0 0,12-5,-15 4,-1 1,0-2,1 1,-1 0,-1-1,1 0,-1 0,1-1,-1 1,0-1,-1 0,6-8,0-6,1 0,7-25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7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28.5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0,'621'23,"-620"-23,1004 29,-492-19,938 112,-7 103,-927-139,569 69,2013 27,-2993-183,361 3,-6 31,369 120,-796-145,-1 2,-1 2,1 1,39 22,107 79,-135-84,221 133,-140-89,121 94,-235-160,0 1,0 0,-1 1,0 0,-1 1,0 0,-1 0,0 1,-1 0,0 0,-1 1,-1-1,0 2,0-1,-1 0,-1 1,3 21,0 26,-2 1,-3-1,-9 83,-4-47,-35 135,-77 205,70-206,-29 289,49-168,-34 265,39-419,-20 125,-7 50,-24 138,-59 321,69-384,66-422,-78 512,36 9,43-70,3-369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32.8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0,'4'4,"0"-2,0 1,0 0,0-1,1 0,-1 0,1 0,6 1,2 2,199 69,254 53,491 35,-750-132,80 13,917 127,667 80,-961-85,-142-5,13-40,-150-48,580 71,-732-86,71 10,240 16,-679-73,546 69,-535-62,148 25,293 85,-373-73,315 82,-441-120,-39-8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34.2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1,'-1'1,"0"0,0 0,0 1,0-1,0 0,0 1,1-1,-1 1,0-1,1 1,-1-1,1 1,0 0,0-1,-1 1,1-1,0 3,-1 8,-28 363,9-101,-30 606,-15 149,42-814,-48 575,51 6,23 1,1-312,-3 1507,-1-1251,0-701,-5 139,2-166,0-20,-3-64,0-35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35.22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553 0,'-22'467,"7"-239,-27 311,-3 67,23 344,24 1,0-478,-38 255,-78 105,61-508,-7 56,48-275,-50 448,29 6,33-378,-2 63,1-217,-5 30,1-42,4-16,1 0,0 0,0 0,0 0,-1 0,1 0,0 0,0 0,-1 0,1 0,0 0,0 0,0 0,-1 0,1 0,0 0,0 0,0-1,-1 1,1 0,0 0,0 0,0 0,0 0,0-1,-1 1,1 0,0 0,0 0,0-1,0 1,0 0,0 0,0 0,0-1,0 1,0 0,0 0,0 0,0-1,0 1,0 0,0 0,0-1,0 1,0 0,0-1,-5-24,-1-31,-4-69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36.5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0,'0'45,"-15"426,-53 482,66 148,51-263,16-344,-13-109,-22 1,-29-381,36 365,2 27,-37-359,35 368,-1-142,29 177,-57-402,-5-33,-1-6,0-12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37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148 0,'0'127,"-11"433,-33-13,-16 261,27 426,35 2,1-633,16 1595,-11-1248,-4-283,27 9,-29-656,68 502,-53-451,-17-70,1 0,-1 0,0 0,0 0,0 0,1-1,-1 1,0 0,1 0,-1 0,1 0,-1-1,1 1,-1 0,1-1,-1 1,1 0,0-1,-1 1,1-1,0 1,0-1,0 1,7-12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38.9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0,'0'5,"0"6,0 6,0 24,5 11,1 29,15 39,3 34,-2 8,-5 17,-5-14,-10-44,-5-43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45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1211 1,'-4'4,"-1"-1,1 1,-1-1,0 0,1 0,-11 4,-10 5,-14 14,1 1,-47 45,-61 73,86-83,28-32,-1-3,-42 28,43-33,1 1,0 2,-29 32,-48 78,78-93,-1-2,-3-2,-53 50,23-38,-37 35,82-63,12-7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46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2133 0,'-22'25,"1"0,-28 44,34-45,-1-1,-2 0,0-1,-29 26,-86 58,-25 20,-78 98,187-182,-90 58,15-11,-54 38,-50 42,157-102,4 3,2 2,-63 93,0-3,-14 18,138-173,-40 50,28-45,16-12,-1 0,1 0,0 0,-1 0,1 0,-1 0,1 0,0 0,-1 0,1 0,-1 0,1 0,-1 0,1 0,0 0,-1 0,1 0,0 0,-1 0,1-1,-1 1,1 0,0 0,-1-1,1 1,0 0,0 0,-1-1,1 1,0 0,0-1,-1 1,1 0,0-1,0 1,0 0,-1-1,1 0,-3-16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47.71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1657 1,'-1'8,"0"0,-1 0,1 0,-2 0,1 0,-1 0,0-1,0 1,-1-1,0 0,-1 0,1 0,-1-1,0 0,-1 0,-7 7,-10 7,0-1,-2-1,-26 16,-329 174,30-20,216-113,-220 86,344-157,-39 15,1 2,-78 47,112-56,9-4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8.08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48.3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452 1,'-4'5,"-7"11,-2 8,-7 4,-6 3,-8 5,2 2,7-2,-3-1,3-2,2-2,-4 3,-4 1,-5-1,-2-1,-4-1,6-7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51.9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1372,'1'-15,"0"0,1 0,1 0,5-18,4-16,56-399,-27 146,-24 196,41-228,-47 295,-11 39,0 0,0 0,0 0,0 0,0 0,0 0,0 0,0 0,0 1,0-1,0 0,0 0,0 0,0 0,0 0,0 0,0 0,1 0,-1 0,0 0,0 1,0-1,0 0,0 0,0 0,0 0,0 0,0 0,0 0,0 0,0 0,0 0,1 0,-1 0,0 0,0 0,0 0,0 0,0 0,0 0,0 0,0 0,0 0,1 0,-1 0,0 0,0 0,0 0,0 0,0 0,0 0,0 0,0 0,0 0,0 0,1 0,-1 0,0 0,0 0,0 0,0 0,0 0,0-1,0 1,1 24,-17 192,2-75,8-53,-31 464,22 5,14-505,-2 0,-19 97,11-99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52.6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0,'5'0,"6"0,16 10,17 3,17-1,6-3,-3-2,-7-2,-9-3,-8-1,-10-1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55.49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1869 881,'-3'-2,"0"0,0 0,0 0,-1 0,1 1,-1-1,1 1,-1 0,0 0,-6-1,-14-4,-56-20,-1 3,-2 4,0 4,0 3,-90 0,126 11,1 1,-93 14,111-8,-1 1,1 1,0 1,1 2,-50 26,45-18,1 2,-47 42,-47 58,25-23,69-68,1 1,1 2,2 0,2 2,0 1,3 1,-31 67,23-27,3 1,3 1,4 1,3 1,-9 113,9 416,18-544,-1 91,11 339,-7-446,3-1,2 1,2-2,2 1,2-2,40 85,-25-75,2-2,3-1,2-2,81 88,-76-96,143 169,-156-175,37 39,-49-61,1 1,0-2,1 0,26 14,19 3,0-2,126 37,-155-56,82 27,169 59,-240-82,0-2,1-1,0-3,1-2,0-1,0-3,0-2,0-2,70-11,-108 10,0 0,-1 0,1-1,-1-1,0 1,0-2,0 1,-1-1,0 0,0-1,0 0,0 0,-1-1,0 0,0 0,9-14,102-133,113-141,-156 215,-56 62,0-1,-1-1,-1-1,0 0,-2-1,21-41,8-53,44-183,-48 151,65-254,-34-2,-42 103,-18-564,-14 811,-3-1,-2 1,-28-97,-43-91,-170-357,234 571,-1 0,-2 1,0 1,-2 0,-1 2,0 0,-2 1,-1 2,-35-25,17 17,-1 2,-2 2,-1 3,0 1,-58-17,52 23,-1 2,-1 2,-66-3,-166 5,232 10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56.97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2915,'7'-4,"-1"1,0-1,0 0,-1 0,1 0,6-8,7-5,395-317,-305 249,361-244,29 31,197-56,-271 176,594-164,-744 275,529-57,-494 93,1026-112,-624 55,1022-120,-1209 148,1096-108,-312 115,-930 63,-307-3,-1 3,-1 2,79 26,-120-29,-1 2,45 23,-57-25,0 2,-1-1,0 2,0 0,15 17,0 5,-2 1,-2 1,32 56,48 122,-106-213,156 316,-8-18,-27 27,-86-218,9 22,153 397,-118-368,172 259,140 120,-224-316,-48-46,23 29,-113-171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58.05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0 620,'4'3,"0"-1,-1 1,2-1,-1-1,0 1,0-1,0 1,1-1,-1 0,8 0,13 4,62 28,-64-23,1 0,1-2,0 0,46 6,-67-14,-1 0,1 0,-1 0,0-1,1 0,-1 0,0 0,0 0,1 0,-1 0,0-1,0 0,-1 0,1 1,0-2,0 1,-1 0,0 0,1-1,-1 1,0-1,0 0,0 0,0 0,-1 0,2-4,4-8,-1-1,-1 0,7-30,-12 46,8-41,-3 0,2-58,-10-85,0 67,2 62,1 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59.1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0,'0'24,"0"56,0 34,0 31,14 19,5 6,4-11,8-9,-1-6,-2-18,10-11,-2-35,-8-31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19:59.8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0 186,'14'0,"34"0,13 0,21 0,39-14,3-5,11-4,0-8,7 2,-16 5,-6 7,-18 7,-17-1,-23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0.4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0,'40'90,"-5"2,34 128,-31-89,134 436,-161-533,-5-10,2-1,20 43,-24-59,0-1,0 0,0 0,1 0,0 0,0-1,0 0,1 0,0 0,0-1,0 1,0-2,1 1,7 3,11 1,-1-1,1-1,1-1,-1-1,43 0,131-11,-127 1,109-23,-161 24,-1 0,1-1,-2-1,1-1,-1 0,0-2,0 0,-2-1,1 0,24-24,-23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0.9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0 211,'10'0,"31"-5,24-11,5-3,20-3,18-12,1-1,-9 2,-16 6,-24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8.4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  <inkml:trace contextRef="#ctx0" brushRef="#br0" timeOffset="1">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1.7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0 504,'10'0,"7"0,11-10,15-2,34-20,51-13,20-8,36-10,11 0,-13 8,-19 2,-22 10,-35 9,-26 9,-27 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2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797 0,'-4'6,"0"0,0 0,0-1,-1 0,0 1,0-2,0 1,0-1,-1 1,-10 5,-8 2,-37 15,48-21,-244 87,11-5,245-87,-16 5,1 2,-1 0,-28 19,42-25,-1 1,1 0,0 0,0 0,0 1,0-1,1 1,-1 0,-2 5,4-7,0 1,1-1,-1 0,0 1,1 0,0-1,0 1,-1-1,1 1,1-1,-1 1,0-1,1 1,-1-1,1 1,0-1,1 4,2 3,1-1,0 0,0 0,1 0,0 0,0-1,8 7,57 45,-50-41,107 76,-75-57,-1 2,61 60,-99-84,0 0,-1 1,-1 1,0 0,-1 1,-1 0,-1 1,0 0,-1 0,-2 0,7 30,-8-25,-2 0,0 1,-2 0,-1-1,-5 47,3-64,1 0,-2 1,1-1,-1 0,0 0,0 0,0-1,-1 1,0-1,-1 0,1 0,-1 0,0 0,-1-1,-11 9,7-7,-1 0,0-1,0-1,-1 1,1-2,-1 0,0 0,-20 3,-16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3.3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1,'0'14,"0"15,0 26,10 13,7 10,2 20,-3 18,-4 22,-4-7,6-11,1-13,-3-13,2-24,-2-24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3.8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0,'19'0,"45"0,35 14,35 6,33-2,26-3,19-5,2-3,4-4,-8-1,-14-2,-3-11,-30-3,-32-4,-38 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7.13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7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7.9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0,'5'0,"1"0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09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1165,'0'-11,"1"-1,1 0,3-15,4-23,3-422,-1 8,-8 442,0-1,8-24,-11 45,1 1,-1-1,1 0,0 0,0 0,0 0,0 1,0-1,0 0,2-1,-3 3,1 0,-1-1,1 1,-1 0,1-1,-1 1,1 0,-1 0,0 0,1-1,-1 1,1 0,-1 0,1 0,0 0,-1 0,1 0,-1 0,1 0,-1 0,1 0,-1 0,1 0,0 1,1 0,1 1,-1 0,0-1,1 1,-1 0,0 1,0-1,-1 0,4 5,5 9,-1 0,0 1,-2 0,0 0,0 1,6 31,13 114,-18 35,-5-66,0-103,0 0,14 46,1-16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0.5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185 408,'1'96,"4"1,4-1,4 0,4-1,5 0,47 130,-64-213,4 14,2 0,23 40,-31-60,1 0,0 0,0-1,1 0,0 0,0 0,0 0,0-1,1 1,0-1,-1-1,2 1,-1-1,0 0,12 3,-8-4,0 0,1-1,-1-1,0 0,1 0,-1-1,0 0,1-1,-1 0,0-1,0 0,0 0,-1-1,1 0,-1-1,0 0,14-11,1-2,-1 0,-1-2,0-1,35-45,-44 48,-1-1,-1 0,-1 0,0-1,9-28,-6 7,14-73,-20 71,-3 0,-1 0,-2 0,-2 0,-2 0,-2 0,-1 0,-16-50,-1 16,-3 1,-4 1,-50-92,77 160,-1 1,1 0,-1 0,-1 0,1 0,-1 1,0 0,0 0,0 0,-1 1,0-1,0 1,0 1,0-1,-1 1,1 0,-1 0,0 1,1 0,-1 0,0 1,-1 0,1 0,0 1,0-1,-8 2,2 0,1 1,-1 0,0 1,1 1,0-1,0 2,-23 11,-1 5,-37 29,14-9,-165 99,154-94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2.2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903 1,'-6'4,"1"0,-1 0,1 0,0 1,0 0,1 0,0 1,0-1,0 1,-6 12,7-13,-55 99,-26 42,68-121,-1-2,-1 0,-40 37,-131 95,-17 15,184-148,1 1,1 1,1 0,1 2,1 0,-17 38,11-20,1-8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8.8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  <inkml:trace contextRef="#ctx0" brushRef="#br0" timeOffset="1">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3.1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1985 0,'-59'61,"36"-36,-1-2,-36 29,-8-5,-2-3,-90 41,-161 55,48-22,6-3,-121 59,359-157,2 0,0 2,2 0,0 2,1 1,1 1,1 1,-33 47,53-70,1 1,-1 1,1-1,-1 0,1 1,0-1,-1 1,0 4,2-7,0 1,0-1,0 0,0 0,0 1,0-1,0 0,0 0,0 0,0 1,0-1,0 0,1 0,-1 0,0 1,0-1,0 0,0 0,0 0,1 0,-1 1,0-1,0 0,0 0,1 0,-1 0,0 0,0 0,0 0,1 1,-1-1,0 0,17-1,25-9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3.7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1518 1,'0'14,"0"0,-1 1,-1-1,-7 28,6-34,0 0,0 0,-1-1,0 1,0-1,-1 0,0 0,0 0,-1-1,-6 7,-2-2,1 0,-1-1,-1-1,-16 8,-70 30,84-39,-68 25,-89 23,46-18,-207 47,273-73,2 3,-1 3,2 2,-75 37,111-45,0 2,-40 30,23-10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5.18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1703 0,'-54'2,"0"2,0 3,1 2,0 3,1 1,0 3,1 2,1 3,0 1,-72 47,91-49,1 1,2 2,0 1,-39 43,-82 122,-20 21,53-71,63-72,-129 174,156-201,2 1,1 2,2 0,-19 61,23-45,3 0,3 1,-4 66,2 180,13-275,0 132,32 252,-13-295,6-1,68 202,-48-198,123 230,-127-285,2-1,3-2,3-3,90 89,284 197,-305-263,162 91,-193-130,2-4,171 57,-209-85,1-1,1-3,0-3,0-1,0-3,96-7,-104-1,-1-1,0-3,-1-1,0-3,-1-1,0-2,-1-2,59-35,-84 42,0 0,-1-2,0 1,-1-2,-1 0,0 0,-1-1,19-29,-3-7,35-85,-54 116,265-715,-242 626,-6-2,-4 0,-5-2,-5 0,-5 0,-4-1,-6 0,-5 1,-32-162,24 208,-3 2,-3 0,-45-92,-114-173,-11 19,99 163,-198-275,276 403,-11-16,-71-94,75 104,-1 0,-43-35,32 33,-41-23,59 41,0 1,-1 1,0 0,-36-10,20 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6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0 851,'5'7,"0"-1,0 0,0 0,1 0,0-1,0 0,0 0,11 6,-10-6,43 27,91 41,-68-37,11 7,39 22,165 59,-97-61,299 58,-119-40,-40-8,-30-19,476 22,-257-71,-411-11,-1-4,185-41,-61-16,383-167,-575 218,-2-2,-1-2,0-1,64-49,-88 58,1-1,-2 0,1-1,-2-1,0 1,-1-2,0 1,-1-2,-1 1,-1-1,0 0,-1-1,7-35,0-30,1-97,-9-91,-5 204,0-224,-1 188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6.8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64,'0'-4,"9"-3,9 1,0-9,3-1,2 2,7 12,3 22,-4 21,2 5,-3-7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7.6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0,'0'10,"5"17,2 33,-1 11,-1 13,-2 11,0 19,7-1,4 9,-2-12,-3-9,-2-23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8.2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0 169,'10'5,"7"1,26 0,57-20,32-8,21-5,19 2,19 6,-5 5,6-4,-7 1,-30 3,-36 4,-39 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8.8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1,'2'35,"6"39,0-1,-2 17,25 496,-31-554,0-5,1 0,8 46,-7-65,0-1,0 1,0-1,1 1,1-1,-1 0,1 0,0-1,0 1,1-1,0 0,0 0,1 0,5 5,1-3,0-1,0 0,0-1,1 0,0-1,0 0,0-1,0-1,1 0,0 0,25 0,-6-2,-1-2,0-1,1-1,33-8,-40 5,0-1,-1-1,0-1,34-18,-45 20,-1-1,0-1,0 0,-1 0,0-1,-1-1,0 0,16-22,-8 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19.76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1 363,'9'0,"14"-5,7-1,17 0,40 2,19-5,30-9,21-12,2-10,-20 2,-30 2,-28 8,-28-6,-23-7,-26 3,-14 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20.4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99,'10'10,"17"2,33 0,30-2,29-3,14-3,2-1,-6-12,-12-4,-15-4,-21 0,-24-6,-7 1,3 3,10 6,-4 0,-14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9.16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21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571 0,'0'6,"-1"-1,0 0,0 0,0 0,-1 0,0 0,0 0,0 0,-1 0,1-1,-1 1,0-1,0 0,-1 0,1 0,-1 0,0 0,0-1,-5 4,-11 7,-1-1,-41 20,35-19,-66 30,-34 18,112-53,1 1,-1 0,2 1,0 1,0 0,-12 16,17-19,0 1,1 0,0 1,1 0,0 0,-5 15,10-22,-1 0,1 0,1 0,-1 0,0 0,1 1,0-1,0 0,1 0,-1 1,1-1,-1 0,2 0,-1 0,0 0,1 0,-1 0,1 0,0-1,0 1,1-1,-1 1,4 3,13 12,-1-1,39 27,54 29,10-5,201 82,-61-33,-239-107,0 1,0 1,32 25,-48-33,0 0,-1 1,1-1,-1 1,0 1,-1-1,1 1,-1 0,-1 0,1 0,-1 0,-1 0,1 1,-1 0,2 13,-2-1,-2 0,0 0,-1 0,-5 33,5-49,-1 0,1 1,-1-1,1 0,-1 0,-1 0,1 0,-1-1,1 1,-1 0,0-1,0 0,-1 0,1 0,0 0,-1 0,0-1,0 1,0-1,0 0,0-1,0 1,-6 1,-11 3,0-2,0 0,-38 1,44-4,-74 4,-141-10,158-3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22.2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1,'0'14,"9"15,23 36,6 45,1 18,9 12,-4 29,0-3,-8-7,-5 8,7 5,-4-37,-6-55,-14-52,-9-34,-5-17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17:20:23.0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1 286,'0'-2,"1"1,-1-1,1 1,0-1,-1 1,1-1,0 1,0-1,0 1,1 0,-1 0,0-1,0 1,1 0,-1 0,2-1,1-1,18-12,0 1,1 1,1 1,0 1,1 0,30-7,-26 8,83-27,1 5,1 5,1 5,164-10,209 28,-438 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39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  <inkml:trace contextRef="#ctx0" brushRef="#br0" timeOffset="1">3217 872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5T20:45:42.20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916D4-D3FC-7E44-806B-AFE67B3FD2D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87189-9274-814D-9CD5-CBA9E19E0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briel_Garc%C3%ADa_M%C3%A1rquez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One_Hundred_Years_of_Solitude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95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6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4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49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r>
              <a:rPr lang="en-US" sz="1200" dirty="0"/>
              <a:t> </a:t>
            </a:r>
            <a:r>
              <a:rPr lang="en-US" sz="1200" dirty="0">
                <a:hlinkClick r:id="rId3" tooltip="Gabriel García Márquez"/>
              </a:rPr>
              <a:t>Gabriel García Márquez</a:t>
            </a:r>
            <a:r>
              <a:rPr lang="en-US" sz="1200" dirty="0"/>
              <a:t>, whose novel </a:t>
            </a:r>
            <a:r>
              <a:rPr lang="en-US" sz="1200" i="1" dirty="0">
                <a:hlinkClick r:id="rId4" tooltip="One Hundred Years of Solitude"/>
              </a:rPr>
              <a:t>One Hundred Years of Solitude</a:t>
            </a:r>
            <a:r>
              <a:rPr lang="en-US" sz="1200" dirty="0"/>
              <a:t> </a:t>
            </a:r>
            <a:r>
              <a:rPr lang="mr-IN" sz="1200" dirty="0"/>
              <a:t>…</a:t>
            </a:r>
            <a:r>
              <a:rPr lang="en-US" sz="1200" dirty="0"/>
              <a:t> magic realism.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1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87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1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2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with true replacement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5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4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98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data set is small this approximation does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5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Daca setul de date e mic, aproximarile nu sunt valoroase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98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23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7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13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</a:t>
            </a:r>
            <a:r>
              <a:rPr lang="en-US" baseline="0" dirty="0"/>
              <a:t>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2A77D-B1C3-7C44-941B-3A8BDB817C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3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Shall</a:t>
            </a:r>
            <a:r>
              <a:rPr lang="en-US" baseline="0" dirty="0"/>
              <a:t> I add a contour plot?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84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this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2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5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5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Axes labels! (DLS)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1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.png"/><Relationship Id="rId18" Type="http://schemas.openxmlformats.org/officeDocument/2006/relationships/customXml" Target="../ink/ink13.xml"/><Relationship Id="rId3" Type="http://schemas.openxmlformats.org/officeDocument/2006/relationships/image" Target="../media/image2.png"/><Relationship Id="rId21" Type="http://schemas.openxmlformats.org/officeDocument/2006/relationships/customXml" Target="../ink/ink16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2.xml"/><Relationship Id="rId2" Type="http://schemas.openxmlformats.org/officeDocument/2006/relationships/image" Target="../media/image1.png"/><Relationship Id="rId16" Type="http://schemas.openxmlformats.org/officeDocument/2006/relationships/customXml" Target="../ink/ink11.xml"/><Relationship Id="rId20" Type="http://schemas.openxmlformats.org/officeDocument/2006/relationships/customXml" Target="../ink/ink15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3.png"/><Relationship Id="rId15" Type="http://schemas.openxmlformats.org/officeDocument/2006/relationships/customXml" Target="../ink/ink10.xml"/><Relationship Id="rId10" Type="http://schemas.openxmlformats.org/officeDocument/2006/relationships/customXml" Target="../ink/ink6.xml"/><Relationship Id="rId19" Type="http://schemas.openxmlformats.org/officeDocument/2006/relationships/customXml" Target="../ink/ink14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9.xml"/><Relationship Id="rId22" Type="http://schemas.openxmlformats.org/officeDocument/2006/relationships/customXml" Target="../ink/ink17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customXml" Target="../ink/ink24.xml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customXml" Target="../ink/ink2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18.xml"/><Relationship Id="rId11" Type="http://schemas.openxmlformats.org/officeDocument/2006/relationships/customXml" Target="../ink/ink22.xml"/><Relationship Id="rId5" Type="http://schemas.openxmlformats.org/officeDocument/2006/relationships/image" Target="../media/image2.png"/><Relationship Id="rId10" Type="http://schemas.openxmlformats.org/officeDocument/2006/relationships/customXml" Target="../ink/ink21.xml"/><Relationship Id="rId4" Type="http://schemas.openxmlformats.org/officeDocument/2006/relationships/image" Target="../media/image1.png"/><Relationship Id="rId9" Type="http://schemas.openxmlformats.org/officeDocument/2006/relationships/customXml" Target="../ink/ink2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ro-RO" dirty="0"/>
              <a:t>Curs</a:t>
            </a:r>
            <a:r>
              <a:rPr lang="en-US" dirty="0"/>
              <a:t> #: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ADS1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ro-RO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Teodor-Ștefan Bîldea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4F978E-AB5A-4EF8-9169-97393E45D4EF}"/>
              </a:ext>
            </a:extLst>
          </p:cNvPr>
          <p:cNvGrpSpPr/>
          <p:nvPr userDrawn="1"/>
        </p:nvGrpSpPr>
        <p:grpSpPr>
          <a:xfrm>
            <a:off x="4573239" y="4103661"/>
            <a:ext cx="3098800" cy="1504984"/>
            <a:chOff x="5420732" y="4428552"/>
            <a:chExt cx="2741961" cy="13139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F51675-7BEC-4D30-9AFA-8F57E1E826D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AC716E-D964-4FCD-B25A-2C8E424ADA3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09849" y="640080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ADS1, B</a:t>
            </a:r>
            <a:r>
              <a:rPr lang="ro-RO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îldea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AD6993-E1DC-4309-A89E-A9286067D75D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B25837-4C99-43BE-82BB-7791F37C2A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F48C4-D66A-462E-B412-07AC253325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617F77-D016-430E-9084-4A62A0DAF261}"/>
                  </a:ext>
                </a:extLst>
              </p14:cNvPr>
              <p14:cNvContentPartPr/>
              <p14:nvPr userDrawn="1"/>
            </p14:nvContentPartPr>
            <p14:xfrm>
              <a:off x="5451429" y="6661543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617F77-D016-430E-9084-4A62A0DAF2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429" y="66525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92CAA3-2BE9-43EB-961C-5624C76E11D0}"/>
                  </a:ext>
                </a:extLst>
              </p14:cNvPr>
              <p14:cNvContentPartPr/>
              <p14:nvPr userDrawn="1"/>
            </p14:nvContentPartPr>
            <p14:xfrm>
              <a:off x="5494989" y="649594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92CAA3-2BE9-43EB-961C-5624C76E11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5989" y="64873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345A17-F251-42C9-A678-28B52AD4046F}"/>
                  </a:ext>
                </a:extLst>
              </p14:cNvPr>
              <p14:cNvContentPartPr/>
              <p14:nvPr userDrawn="1"/>
            </p14:nvContentPartPr>
            <p14:xfrm>
              <a:off x="5477709" y="6557143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345A17-F251-42C9-A678-28B52AD404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8709" y="654850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5F418-37C1-435C-B0E4-A547D23BB866}"/>
              </a:ext>
            </a:extLst>
          </p:cNvPr>
          <p:cNvGrpSpPr/>
          <p:nvPr/>
        </p:nvGrpSpPr>
        <p:grpSpPr>
          <a:xfrm>
            <a:off x="6784149" y="6478663"/>
            <a:ext cx="1158480" cy="313920"/>
            <a:chOff x="6784149" y="6478663"/>
            <a:chExt cx="115848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E34603A-3554-49E1-91A9-90D546850491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E34603A-3554-49E1-91A9-90D5468504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5149" y="6470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3985D9-7F05-4853-88B0-65632B0AA766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3985D9-7F05-4853-88B0-65632B0AA7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5149" y="6470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346F1A-5E63-44BE-9AA7-FAC5EBAF1F1F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346F1A-5E63-44BE-9AA7-FAC5EBAF1F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5149" y="6470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8C21F62-2E96-4CCA-9AD4-EA1E1B687272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8C21F62-2E96-4CCA-9AD4-EA1E1B6872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75149" y="6470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795F83-762E-4B9D-B89D-F01A41F88353}"/>
                    </a:ext>
                  </a:extLst>
                </p14:cNvPr>
                <p14:cNvContentPartPr/>
                <p14:nvPr userDrawn="1"/>
              </p14:nvContentPartPr>
              <p14:xfrm>
                <a:off x="6784149" y="6478663"/>
                <a:ext cx="1158480" cy="313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795F83-762E-4B9D-B89D-F01A41F883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75149" y="6470023"/>
                  <a:ext cx="117612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F2D1880-E5EF-4259-9436-78ECCAAFD6A4}"/>
                  </a:ext>
                </a:extLst>
              </p14:cNvPr>
              <p14:cNvContentPartPr/>
              <p14:nvPr userDrawn="1"/>
            </p14:nvContentPartPr>
            <p14:xfrm>
              <a:off x="9901389" y="6504943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F2D1880-E5EF-4259-9436-78ECCAAFD6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2389" y="64963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3D8241-EC57-4040-A98E-A96DA46C72AE}"/>
                  </a:ext>
                </a:extLst>
              </p14:cNvPr>
              <p14:cNvContentPartPr/>
              <p14:nvPr userDrawn="1"/>
            </p14:nvContentPartPr>
            <p14:xfrm>
              <a:off x="9352749" y="3308503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43D8241-EC57-4040-A98E-A96DA46C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4109" y="32998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AF526E8-6E2B-471E-8AF8-4D0CDF5F290E}"/>
                  </a:ext>
                </a:extLst>
              </p14:cNvPr>
              <p14:cNvContentPartPr/>
              <p14:nvPr userDrawn="1"/>
            </p14:nvContentPartPr>
            <p14:xfrm>
              <a:off x="775029" y="664426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AF526E8-6E2B-471E-8AF8-4D0CDF5F29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029" y="663526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4F715B1-FC5B-438F-9591-681E83730B61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4F715B1-FC5B-438F-9591-681E83730B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7DC0CD7-EABA-4CED-985D-879755DEA735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7DC0CD7-EABA-4CED-985D-879755DEA7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5B70B4-470F-4A36-8BD9-7BFBF985DA17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5B70B4-470F-4A36-8BD9-7BFBF985DA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EBB5F3E-CBE0-48B1-8789-7C3606D873AA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EBB5F3E-CBE0-48B1-8789-7C3606D873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61B9389-4577-4319-BD57-ED7E5DAE8293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61B9389-4577-4319-BD57-ED7E5DAE82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C3D89F5-A352-4129-999B-6BDA1EF15986}"/>
                  </a:ext>
                </a:extLst>
              </p14:cNvPr>
              <p14:cNvContentPartPr/>
              <p14:nvPr userDrawn="1"/>
            </p14:nvContentPartPr>
            <p14:xfrm>
              <a:off x="809589" y="6531223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C3D89F5-A352-4129-999B-6BDA1EF159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89" y="652222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CE1402-E415-4CFD-BA45-D412A1A1E22F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8D1454-33B6-4F1D-83AF-7311DD9CF85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C2239C-A0A0-43D8-AB56-EBF6C71D48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78DB12-1C4F-4BDA-B944-ABDBFF2A9609}"/>
                  </a:ext>
                </a:extLst>
              </p14:cNvPr>
              <p14:cNvContentPartPr/>
              <p14:nvPr userDrawn="1"/>
            </p14:nvContentPartPr>
            <p14:xfrm>
              <a:off x="5677509" y="6443743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78DB12-1C4F-4BDA-B944-ABDBFF2A96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8869" y="643474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1744A-4631-44F2-A9F5-9E58F9520181}"/>
              </a:ext>
            </a:extLst>
          </p:cNvPr>
          <p:cNvGrpSpPr/>
          <p:nvPr/>
        </p:nvGrpSpPr>
        <p:grpSpPr>
          <a:xfrm>
            <a:off x="5677509" y="6600703"/>
            <a:ext cx="360" cy="360"/>
            <a:chOff x="5677509" y="6600703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41F2FF3-B3EA-4C10-BBF1-B3AA98D76706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41F2FF3-B3EA-4C10-BBF1-B3AA98D767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61A54A-93E5-42B1-AD15-078AB00BCE83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61A54A-93E5-42B1-AD15-078AB00BCE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0275BBC-244F-428B-ABD9-6D47AF6B5840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0275BBC-244F-428B-ABD9-6D47AF6B58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CB135F-355D-431E-B0FE-B41CA0902920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CB135F-355D-431E-B0FE-B41CA09029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1084F6-AB4C-46BA-9967-AC10661D706D}"/>
                    </a:ext>
                  </a:extLst>
                </p14:cNvPr>
                <p14:cNvContentPartPr/>
                <p14:nvPr userDrawn="1"/>
              </p14:nvContentPartPr>
              <p14:xfrm>
                <a:off x="5677509" y="6600703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1084F6-AB4C-46BA-9967-AC10661D70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68869" y="65920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79BE68B-8435-4942-A94F-4CD236ED7E63}"/>
                  </a:ext>
                </a:extLst>
              </p14:cNvPr>
              <p14:cNvContentPartPr/>
              <p14:nvPr userDrawn="1"/>
            </p14:nvContentPartPr>
            <p14:xfrm>
              <a:off x="5599389" y="6609703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79BE68B-8435-4942-A94F-4CD236ED7E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0749" y="660070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206D7EC-7AC7-424B-A384-CE26A63C1C45}"/>
              </a:ext>
            </a:extLst>
          </p:cNvPr>
          <p:cNvSpPr txBox="1"/>
          <p:nvPr userDrawn="1"/>
        </p:nvSpPr>
        <p:spPr>
          <a:xfrm>
            <a:off x="5709849" y="640080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ADS1, B</a:t>
            </a:r>
            <a:r>
              <a:rPr lang="ro-RO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îldea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B4531E-22DB-4EE2-9EF8-3E39893CD0D3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719F49B-652A-4515-A341-17F90A9BA0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2BCEEF6-CB58-4AA2-B3C1-75147CC4CB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200EDA-1345-47B6-8C46-79894D34D23F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9216A0B-F649-4297-8FC8-424439526CD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198D62-93FA-42B2-8E95-1905986F76B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1572D-F2CB-4CF8-B06F-4DCAEEBE301B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2FAA3C-C78F-4FB3-8A19-681E71D0D0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ED26DC-8270-4596-B6E6-388E0ECE81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665787-721E-4024-9717-7B149537F13B}"/>
              </a:ext>
            </a:extLst>
          </p:cNvPr>
          <p:cNvSpPr txBox="1"/>
          <p:nvPr userDrawn="1"/>
        </p:nvSpPr>
        <p:spPr>
          <a:xfrm>
            <a:off x="5709849" y="640080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ADS1, B</a:t>
            </a:r>
            <a:r>
              <a:rPr lang="ro-RO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îldea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CCF41B-D47C-43CD-80E4-D3C90D579ABB}"/>
              </a:ext>
            </a:extLst>
          </p:cNvPr>
          <p:cNvGrpSpPr/>
          <p:nvPr userDrawn="1"/>
        </p:nvGrpSpPr>
        <p:grpSpPr>
          <a:xfrm>
            <a:off x="203200" y="6303124"/>
            <a:ext cx="946615" cy="423328"/>
            <a:chOff x="5420732" y="4428552"/>
            <a:chExt cx="2741961" cy="131395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B057DC-CD1A-4923-9864-6361E676BC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1666" t="20000" r="88842" b="64065"/>
            <a:stretch/>
          </p:blipFill>
          <p:spPr>
            <a:xfrm>
              <a:off x="6771269" y="4428552"/>
              <a:ext cx="1391424" cy="131395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8E0093-C42B-4A7C-92A9-4F2C94E520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l="-640" t="16423" r="91494" b="67763"/>
            <a:stretch/>
          </p:blipFill>
          <p:spPr>
            <a:xfrm>
              <a:off x="5420732" y="4428552"/>
              <a:ext cx="1350537" cy="131350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10340C-CB8E-43F4-9352-74EE385CD5D9}"/>
              </a:ext>
            </a:extLst>
          </p:cNvPr>
          <p:cNvSpPr txBox="1"/>
          <p:nvPr userDrawn="1"/>
        </p:nvSpPr>
        <p:spPr>
          <a:xfrm>
            <a:off x="5709849" y="6400800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ADS1, B</a:t>
            </a:r>
            <a:r>
              <a:rPr lang="ro-RO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îldea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.xml"/><Relationship Id="rId5" Type="http://schemas.openxmlformats.org/officeDocument/2006/relationships/customXml" Target="../ink/ink2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57.tiff"/><Relationship Id="rId7" Type="http://schemas.openxmlformats.org/officeDocument/2006/relationships/image" Target="../media/image6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62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66.emf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0.png"/><Relationship Id="rId7" Type="http://schemas.openxmlformats.org/officeDocument/2006/relationships/image" Target="../media/image85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0.png"/><Relationship Id="rId5" Type="http://schemas.openxmlformats.org/officeDocument/2006/relationships/image" Target="../media/image861.png"/><Relationship Id="rId4" Type="http://schemas.openxmlformats.org/officeDocument/2006/relationships/image" Target="../media/image8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52.png"/><Relationship Id="rId4" Type="http://schemas.openxmlformats.org/officeDocument/2006/relationships/image" Target="../media/image92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4" Type="http://schemas.openxmlformats.org/officeDocument/2006/relationships/image" Target="../media/image9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.png"/><Relationship Id="rId18" Type="http://schemas.openxmlformats.org/officeDocument/2006/relationships/customXml" Target="../ink/ink37.xml"/><Relationship Id="rId26" Type="http://schemas.openxmlformats.org/officeDocument/2006/relationships/customXml" Target="../ink/ink41.xml"/><Relationship Id="rId39" Type="http://schemas.openxmlformats.org/officeDocument/2006/relationships/image" Target="../media/image127.png"/><Relationship Id="rId21" Type="http://schemas.openxmlformats.org/officeDocument/2006/relationships/image" Target="../media/image118.png"/><Relationship Id="rId34" Type="http://schemas.openxmlformats.org/officeDocument/2006/relationships/customXml" Target="../ink/ink45.xml"/><Relationship Id="rId42" Type="http://schemas.openxmlformats.org/officeDocument/2006/relationships/customXml" Target="../ink/ink49.xml"/><Relationship Id="rId47" Type="http://schemas.openxmlformats.org/officeDocument/2006/relationships/image" Target="../media/image131.png"/><Relationship Id="rId50" Type="http://schemas.openxmlformats.org/officeDocument/2006/relationships/customXml" Target="../ink/ink53.xml"/><Relationship Id="rId55" Type="http://schemas.openxmlformats.org/officeDocument/2006/relationships/customXml" Target="../ink/ink56.xml"/><Relationship Id="rId63" Type="http://schemas.openxmlformats.org/officeDocument/2006/relationships/image" Target="../media/image137.png"/><Relationship Id="rId68" Type="http://schemas.openxmlformats.org/officeDocument/2006/relationships/customXml" Target="../ink/ink63.xml"/><Relationship Id="rId76" Type="http://schemas.openxmlformats.org/officeDocument/2006/relationships/customXml" Target="../ink/ink67.xml"/><Relationship Id="rId84" Type="http://schemas.openxmlformats.org/officeDocument/2006/relationships/customXml" Target="../ink/ink71.xml"/><Relationship Id="rId7" Type="http://schemas.openxmlformats.org/officeDocument/2006/relationships/image" Target="../media/image107.png"/><Relationship Id="rId71" Type="http://schemas.openxmlformats.org/officeDocument/2006/relationships/image" Target="../media/image142.png"/><Relationship Id="rId2" Type="http://schemas.openxmlformats.org/officeDocument/2006/relationships/customXml" Target="../ink/ink29.xml"/><Relationship Id="rId16" Type="http://schemas.openxmlformats.org/officeDocument/2006/relationships/customXml" Target="../ink/ink36.xml"/><Relationship Id="rId29" Type="http://schemas.openxmlformats.org/officeDocument/2006/relationships/image" Target="../media/image122.png"/><Relationship Id="rId11" Type="http://schemas.openxmlformats.org/officeDocument/2006/relationships/image" Target="../media/image110.png"/><Relationship Id="rId24" Type="http://schemas.openxmlformats.org/officeDocument/2006/relationships/customXml" Target="../ink/ink40.xml"/><Relationship Id="rId32" Type="http://schemas.openxmlformats.org/officeDocument/2006/relationships/customXml" Target="../ink/ink44.xml"/><Relationship Id="rId37" Type="http://schemas.openxmlformats.org/officeDocument/2006/relationships/image" Target="../media/image126.png"/><Relationship Id="rId40" Type="http://schemas.openxmlformats.org/officeDocument/2006/relationships/customXml" Target="../ink/ink48.xml"/><Relationship Id="rId45" Type="http://schemas.openxmlformats.org/officeDocument/2006/relationships/image" Target="../media/image130.png"/><Relationship Id="rId53" Type="http://schemas.openxmlformats.org/officeDocument/2006/relationships/image" Target="../media/image3.png"/><Relationship Id="rId58" Type="http://schemas.openxmlformats.org/officeDocument/2006/relationships/customXml" Target="../ink/ink58.xml"/><Relationship Id="rId66" Type="http://schemas.openxmlformats.org/officeDocument/2006/relationships/customXml" Target="../ink/ink62.xml"/><Relationship Id="rId74" Type="http://schemas.openxmlformats.org/officeDocument/2006/relationships/customXml" Target="../ink/ink66.xml"/><Relationship Id="rId79" Type="http://schemas.openxmlformats.org/officeDocument/2006/relationships/image" Target="../media/image146.png"/><Relationship Id="rId87" Type="http://schemas.openxmlformats.org/officeDocument/2006/relationships/image" Target="../media/image151.png"/><Relationship Id="rId5" Type="http://schemas.openxmlformats.org/officeDocument/2006/relationships/image" Target="../media/image105.png"/><Relationship Id="rId61" Type="http://schemas.openxmlformats.org/officeDocument/2006/relationships/image" Target="../media/image136.png"/><Relationship Id="rId82" Type="http://schemas.openxmlformats.org/officeDocument/2006/relationships/customXml" Target="../ink/ink70.xml"/><Relationship Id="rId19" Type="http://schemas.openxmlformats.org/officeDocument/2006/relationships/image" Target="../media/image117.png"/><Relationship Id="rId4" Type="http://schemas.openxmlformats.org/officeDocument/2006/relationships/customXml" Target="../ink/ink30.xml"/><Relationship Id="rId9" Type="http://schemas.openxmlformats.org/officeDocument/2006/relationships/image" Target="../media/image109.png"/><Relationship Id="rId14" Type="http://schemas.openxmlformats.org/officeDocument/2006/relationships/customXml" Target="../ink/ink35.xml"/><Relationship Id="rId22" Type="http://schemas.openxmlformats.org/officeDocument/2006/relationships/customXml" Target="../ink/ink39.xml"/><Relationship Id="rId27" Type="http://schemas.openxmlformats.org/officeDocument/2006/relationships/image" Target="../media/image121.png"/><Relationship Id="rId30" Type="http://schemas.openxmlformats.org/officeDocument/2006/relationships/customXml" Target="../ink/ink43.xml"/><Relationship Id="rId35" Type="http://schemas.openxmlformats.org/officeDocument/2006/relationships/image" Target="../media/image125.png"/><Relationship Id="rId43" Type="http://schemas.openxmlformats.org/officeDocument/2006/relationships/image" Target="../media/image129.png"/><Relationship Id="rId48" Type="http://schemas.openxmlformats.org/officeDocument/2006/relationships/customXml" Target="../ink/ink52.xml"/><Relationship Id="rId56" Type="http://schemas.openxmlformats.org/officeDocument/2006/relationships/customXml" Target="../ink/ink57.xml"/><Relationship Id="rId64" Type="http://schemas.openxmlformats.org/officeDocument/2006/relationships/customXml" Target="../ink/ink61.xml"/><Relationship Id="rId69" Type="http://schemas.openxmlformats.org/officeDocument/2006/relationships/image" Target="../media/image141.png"/><Relationship Id="rId77" Type="http://schemas.openxmlformats.org/officeDocument/2006/relationships/image" Target="../media/image145.png"/><Relationship Id="rId8" Type="http://schemas.openxmlformats.org/officeDocument/2006/relationships/customXml" Target="../ink/ink32.xml"/><Relationship Id="rId51" Type="http://schemas.openxmlformats.org/officeDocument/2006/relationships/image" Target="../media/image133.png"/><Relationship Id="rId72" Type="http://schemas.openxmlformats.org/officeDocument/2006/relationships/customXml" Target="../ink/ink65.xml"/><Relationship Id="rId80" Type="http://schemas.openxmlformats.org/officeDocument/2006/relationships/customXml" Target="../ink/ink69.xml"/><Relationship Id="rId85" Type="http://schemas.openxmlformats.org/officeDocument/2006/relationships/image" Target="../media/image149.png"/><Relationship Id="rId3" Type="http://schemas.openxmlformats.org/officeDocument/2006/relationships/image" Target="../media/image103.png"/><Relationship Id="rId12" Type="http://schemas.openxmlformats.org/officeDocument/2006/relationships/customXml" Target="../ink/ink34.xml"/><Relationship Id="rId17" Type="http://schemas.openxmlformats.org/officeDocument/2006/relationships/image" Target="../media/image116.png"/><Relationship Id="rId25" Type="http://schemas.openxmlformats.org/officeDocument/2006/relationships/image" Target="../media/image120.png"/><Relationship Id="rId33" Type="http://schemas.openxmlformats.org/officeDocument/2006/relationships/image" Target="../media/image124.png"/><Relationship Id="rId38" Type="http://schemas.openxmlformats.org/officeDocument/2006/relationships/customXml" Target="../ink/ink47.xml"/><Relationship Id="rId46" Type="http://schemas.openxmlformats.org/officeDocument/2006/relationships/customXml" Target="../ink/ink51.xml"/><Relationship Id="rId59" Type="http://schemas.openxmlformats.org/officeDocument/2006/relationships/image" Target="../media/image135.png"/><Relationship Id="rId67" Type="http://schemas.openxmlformats.org/officeDocument/2006/relationships/image" Target="../media/image139.png"/><Relationship Id="rId20" Type="http://schemas.openxmlformats.org/officeDocument/2006/relationships/customXml" Target="../ink/ink38.xml"/><Relationship Id="rId41" Type="http://schemas.openxmlformats.org/officeDocument/2006/relationships/image" Target="../media/image128.png"/><Relationship Id="rId54" Type="http://schemas.openxmlformats.org/officeDocument/2006/relationships/customXml" Target="../ink/ink55.xml"/><Relationship Id="rId62" Type="http://schemas.openxmlformats.org/officeDocument/2006/relationships/customXml" Target="../ink/ink60.xml"/><Relationship Id="rId70" Type="http://schemas.openxmlformats.org/officeDocument/2006/relationships/customXml" Target="../ink/ink64.xml"/><Relationship Id="rId75" Type="http://schemas.openxmlformats.org/officeDocument/2006/relationships/image" Target="../media/image144.png"/><Relationship Id="rId83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5" Type="http://schemas.openxmlformats.org/officeDocument/2006/relationships/image" Target="../media/image115.png"/><Relationship Id="rId23" Type="http://schemas.openxmlformats.org/officeDocument/2006/relationships/image" Target="../media/image119.png"/><Relationship Id="rId28" Type="http://schemas.openxmlformats.org/officeDocument/2006/relationships/customXml" Target="../ink/ink42.xml"/><Relationship Id="rId36" Type="http://schemas.openxmlformats.org/officeDocument/2006/relationships/customXml" Target="../ink/ink46.xml"/><Relationship Id="rId49" Type="http://schemas.openxmlformats.org/officeDocument/2006/relationships/image" Target="../media/image132.png"/><Relationship Id="rId57" Type="http://schemas.openxmlformats.org/officeDocument/2006/relationships/image" Target="../media/image134.png"/><Relationship Id="rId10" Type="http://schemas.openxmlformats.org/officeDocument/2006/relationships/customXml" Target="../ink/ink33.xml"/><Relationship Id="rId31" Type="http://schemas.openxmlformats.org/officeDocument/2006/relationships/image" Target="../media/image123.png"/><Relationship Id="rId44" Type="http://schemas.openxmlformats.org/officeDocument/2006/relationships/customXml" Target="../ink/ink50.xml"/><Relationship Id="rId52" Type="http://schemas.openxmlformats.org/officeDocument/2006/relationships/customXml" Target="../ink/ink54.xml"/><Relationship Id="rId60" Type="http://schemas.openxmlformats.org/officeDocument/2006/relationships/customXml" Target="../ink/ink59.xml"/><Relationship Id="rId65" Type="http://schemas.openxmlformats.org/officeDocument/2006/relationships/image" Target="../media/image138.png"/><Relationship Id="rId73" Type="http://schemas.openxmlformats.org/officeDocument/2006/relationships/image" Target="../media/image143.png"/><Relationship Id="rId78" Type="http://schemas.openxmlformats.org/officeDocument/2006/relationships/customXml" Target="../ink/ink68.xml"/><Relationship Id="rId81" Type="http://schemas.openxmlformats.org/officeDocument/2006/relationships/image" Target="../media/image147.png"/><Relationship Id="rId86" Type="http://schemas.openxmlformats.org/officeDocument/2006/relationships/customXml" Target="../ink/ink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4902"/>
            <a:ext cx="10363200" cy="1403898"/>
          </a:xfrm>
        </p:spPr>
        <p:txBody>
          <a:bodyPr/>
          <a:lstStyle/>
          <a:p>
            <a:r>
              <a:rPr lang="ro-RO" dirty="0"/>
              <a:t>Curs #7: Partea a II-a – Regresie Liniară Simplă</a:t>
            </a:r>
            <a:br>
              <a:rPr lang="en-US" dirty="0"/>
            </a:b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23F779-D41F-428F-9762-8247F8E13963}"/>
              </a:ext>
            </a:extLst>
          </p:cNvPr>
          <p:cNvGrpSpPr/>
          <p:nvPr/>
        </p:nvGrpSpPr>
        <p:grpSpPr>
          <a:xfrm>
            <a:off x="6796720" y="4663040"/>
            <a:ext cx="360" cy="360"/>
            <a:chOff x="6796720" y="466304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431303D-E79D-4E10-8CD3-D83D268BA79C}"/>
                    </a:ext>
                  </a:extLst>
                </p14:cNvPr>
                <p14:cNvContentPartPr/>
                <p14:nvPr/>
              </p14:nvContentPartPr>
              <p14:xfrm>
                <a:off x="6796720" y="4663040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431303D-E79D-4E10-8CD3-D83D268BA79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88080" y="46540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5B34546-48B0-4E32-AD87-2B304F4474E9}"/>
                    </a:ext>
                  </a:extLst>
                </p14:cNvPr>
                <p14:cNvContentPartPr/>
                <p14:nvPr/>
              </p14:nvContentPartPr>
              <p14:xfrm>
                <a:off x="6796720" y="4663040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5B34546-48B0-4E32-AD87-2B304F4474E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88080" y="46540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94D5E9-EE61-4857-8E7D-30FCF1FA69FE}"/>
                  </a:ext>
                </a:extLst>
              </p14:cNvPr>
              <p14:cNvContentPartPr/>
              <p14:nvPr/>
            </p14:nvContentPartPr>
            <p14:xfrm>
              <a:off x="-558800" y="186872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94D5E9-EE61-4857-8E7D-30FCF1FA69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67800" y="18600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99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ro-RO" dirty="0"/>
              <a:t> </a:t>
            </a:r>
            <a:r>
              <a:rPr lang="en-US" dirty="0"/>
              <a:t>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23360" y="2246811"/>
            <a:ext cx="4728754" cy="22076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618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Poate asta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E009D-51B3-E343-8B9F-4957F8B1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ro-RO" dirty="0"/>
              <a:t> </a:t>
            </a:r>
            <a:r>
              <a:rPr lang="en-US" dirty="0"/>
              <a:t>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958" y="902522"/>
            <a:ext cx="1350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Dar asta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C788C2-C5B8-F44E-B191-2E284947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ro-RO" dirty="0"/>
              <a:t> </a:t>
            </a:r>
            <a:r>
              <a:rPr lang="en-US" dirty="0"/>
              <a:t>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036423" y="2547257"/>
            <a:ext cx="4689566" cy="18288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209305" y="2141448"/>
            <a:ext cx="4360953" cy="2804501"/>
            <a:chOff x="4209305" y="2155736"/>
            <a:chExt cx="4360953" cy="28045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 flipH="1">
            <a:off x="783770" y="936194"/>
            <a:ext cx="6021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Întrebare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Care linie este cea mai bună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? </a:t>
            </a:r>
          </a:p>
          <a:p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Calculăm reziduurile!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97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ro-RO" dirty="0"/>
              <a:t> </a:t>
            </a:r>
            <a:r>
              <a:rPr lang="en-US" dirty="0"/>
              <a:t>(</a:t>
            </a:r>
            <a:r>
              <a:rPr lang="en-US" dirty="0" err="1"/>
              <a:t>cont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</p:spPr>
            <p:txBody>
              <a:bodyPr/>
              <a:lstStyle/>
              <a:p>
                <a:r>
                  <a:rPr lang="ro-RO" sz="2400" dirty="0"/>
                  <a:t>Folosim </a:t>
                </a:r>
                <a:r>
                  <a:rPr lang="en-US" sz="2400" dirty="0"/>
                  <a:t>MSE </a:t>
                </a:r>
                <a:r>
                  <a:rPr lang="ro-RO" sz="2400" dirty="0"/>
                  <a:t>ca și eroare (</a:t>
                </a:r>
                <a:r>
                  <a:rPr lang="en-US" sz="2400" b="1" dirty="0"/>
                  <a:t>loss function</a:t>
                </a:r>
                <a:r>
                  <a:rPr lang="ro-RO" sz="2400" b="1" dirty="0"/>
                  <a:t>)</a:t>
                </a:r>
                <a:r>
                  <a:rPr lang="en-US" sz="2400" dirty="0"/>
                  <a:t>,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ro-RO" sz="2400" dirty="0"/>
                  <a:t>Alegem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400" dirty="0"/>
                  <a:t>și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pentru a minimiza erorile predictive făcute de modelul nostru, adică a </a:t>
                </a:r>
                <a:r>
                  <a:rPr lang="en-US" sz="2400" dirty="0" err="1"/>
                  <a:t>minimiza</a:t>
                </a:r>
                <a:r>
                  <a:rPr lang="en-US" sz="2400" dirty="0"/>
                  <a:t> </a:t>
                </a:r>
                <a:r>
                  <a:rPr lang="ro-RO" sz="2400" dirty="0"/>
                  <a:t>eroarea</a:t>
                </a:r>
                <a:r>
                  <a:rPr lang="en-US" sz="2400" dirty="0"/>
                  <a:t>.</a:t>
                </a: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ro-RO" sz="2400" dirty="0"/>
                  <a:t>Valorile optime pentru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</a:t>
                </a:r>
                <a:r>
                  <a:rPr lang="ro-RO" sz="2400" b="0" i="0" dirty="0">
                    <a:latin typeface="+mj-lt"/>
                    <a:ea typeface="Cambria Math" charset="0"/>
                    <a:cs typeface="Cambria Math" charset="0"/>
                  </a:rPr>
                  <a:t>și</a:t>
                </a:r>
                <a:r>
                  <a:rPr lang="en-US" sz="2400" b="0" i="0" dirty="0">
                    <a:latin typeface="+mj-lt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ar fi</a:t>
                </a:r>
                <a:r>
                  <a:rPr lang="en-US" sz="2400" dirty="0"/>
                  <a:t>: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17171"/>
              </a:xfrm>
              <a:blipFill>
                <a:blip r:embed="rId3"/>
                <a:stretch>
                  <a:fillRect l="-945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861287"/>
            <a:ext cx="8839200" cy="100584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480" y="5324910"/>
            <a:ext cx="4003040" cy="731520"/>
          </a:xfrm>
          <a:prstGeom prst="rect">
            <a:avLst/>
          </a:prstGeom>
          <a:solidFill>
            <a:srgbClr val="CFDCE8"/>
          </a:solidFill>
          <a:ln w="127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1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7CAC28-8F17-A041-9AFD-E4F44A65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19" y="303857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en-US" dirty="0"/>
              <a:t>: </a:t>
            </a:r>
            <a:r>
              <a:rPr lang="ro-RO" dirty="0"/>
              <a:t>prin forță </a:t>
            </a:r>
            <a:r>
              <a:rPr lang="en-US" dirty="0"/>
              <a:t>brut</a:t>
            </a:r>
            <a:r>
              <a:rPr lang="ro-RO" dirty="0"/>
              <a:t>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ro-RO" sz="2400" dirty="0"/>
                  <a:t>Un mod de a estima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mr-I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s-ES" sz="2400" dirty="0"/>
                  <a:t>este de a calcula funcția de </a:t>
                </a:r>
                <a:r>
                  <a:rPr lang="ro-RO" sz="2400" dirty="0"/>
                  <a:t>eroare</a:t>
                </a:r>
                <a:r>
                  <a:rPr lang="es-ES" sz="2400" dirty="0"/>
                  <a:t> pentru </a:t>
                </a:r>
                <a:r>
                  <a:rPr lang="es-ES" sz="2400" dirty="0" err="1"/>
                  <a:t>fiecare</a:t>
                </a:r>
                <a:r>
                  <a:rPr lang="es-ES" sz="2400" dirty="0"/>
                  <a:t> </a:t>
                </a:r>
                <a:r>
                  <a:rPr lang="ro-RO" sz="2400" dirty="0"/>
                  <a:t>pereche </a:t>
                </a:r>
                <a:r>
                  <a:rPr lang="es-ES" sz="2400" dirty="0" err="1"/>
                  <a:t>posibil</a:t>
                </a:r>
                <a:r>
                  <a:rPr lang="ro-RO" sz="2400" dirty="0"/>
                  <a:t>ă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  <a:r>
                  <a:rPr lang="ro-RO" sz="2400" dirty="0"/>
                  <a:t>Apoi alegem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și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unde eroarea e minimă</a:t>
                </a:r>
                <a:r>
                  <a:rPr lang="en-US" sz="2400" dirty="0"/>
                  <a:t>. </a:t>
                </a:r>
              </a:p>
              <a:p>
                <a:r>
                  <a:rPr lang="ro-RO" sz="2400" dirty="0"/>
                  <a:t>De exemplu așa arată valorile </a:t>
                </a:r>
                <a:r>
                  <a:rPr lang="en-US" sz="2400" dirty="0"/>
                  <a:t>loss function </a:t>
                </a:r>
                <a:r>
                  <a:rPr lang="ro-RO" sz="2400" dirty="0"/>
                  <a:t>pentru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sz="2400" dirty="0"/>
                  <a:t> variabil când</a:t>
                </a:r>
                <a14:m>
                  <m:oMath xmlns:m="http://schemas.openxmlformats.org/officeDocument/2006/math">
                    <m:r>
                      <a:rPr lang="ro-RO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ro-RO" sz="2400" dirty="0"/>
                  <a:t>e fix,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o-RO" sz="2400" dirty="0"/>
                  <a:t>= </a:t>
                </a:r>
                <a:r>
                  <a:rPr lang="en-US" sz="2400" dirty="0"/>
                  <a:t>6: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45" t="-2017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 txBox="1">
                <a:spLocks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o-RO" sz="2400" dirty="0"/>
                  <a:t>Calculați </a:t>
                </a:r>
                <a:r>
                  <a:rPr lang="en-US" sz="2400" dirty="0" err="1"/>
                  <a:t>derivatele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parțiale</a:t>
                </a:r>
                <a:r>
                  <a:rPr lang="en-US" sz="2400" dirty="0"/>
                  <a:t> ale</a:t>
                </a:r>
                <a:r>
                  <a:rPr lang="ro-RO" sz="2400" dirty="0"/>
                  <a:t> lui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400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ro-RO" sz="2400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și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ro-RO" sz="2400" dirty="0"/>
                  <a:t>egalați cu zero</a:t>
                </a:r>
                <a:r>
                  <a:rPr lang="en-US" sz="2400" dirty="0"/>
                  <a:t>, </a:t>
                </a:r>
                <a:r>
                  <a:rPr lang="ro-RO" sz="2400" dirty="0"/>
                  <a:t>și găsiți soluția ecuației</a:t>
                </a:r>
                <a:r>
                  <a:rPr lang="en-US" sz="2400" dirty="0"/>
                  <a:t>.</a:t>
                </a:r>
                <a:r>
                  <a:rPr lang="ro-RO" sz="2400" dirty="0"/>
                  <a:t> Această procedură dă soluția exactă pentru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:r>
                  <a:rPr lang="ro-RO" sz="2400" dirty="0">
                    <a:ea typeface="Cambria Math" charset="0"/>
                    <a:cs typeface="Cambria Math" charset="0"/>
                  </a:rPr>
                  <a:t>și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sz="2400" dirty="0">
                  <a:ea typeface="Cambria Math" charset="0"/>
                  <a:cs typeface="Cambria Math" charset="0"/>
                </a:endParaRP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600"/>
                  </a:spcAft>
                </a:pPr>
                <a:r>
                  <a:rPr lang="ro-RO" sz="2400" dirty="0"/>
                  <a:t>unde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și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ro-RO" sz="2400" dirty="0"/>
                  <a:t>sunt mediile de eșantion</a:t>
                </a:r>
                <a:r>
                  <a:rPr lang="en-US" sz="2400" dirty="0"/>
                  <a:t>. </a:t>
                </a:r>
              </a:p>
              <a:p>
                <a:pPr>
                  <a:spcBef>
                    <a:spcPts val="0"/>
                  </a:spcBef>
                </a:pPr>
                <a:r>
                  <a:rPr lang="ro-RO" sz="2400" dirty="0"/>
                  <a:t>Linia</a:t>
                </a:r>
                <a:r>
                  <a:rPr lang="en-US" sz="2400" dirty="0"/>
                  <a:t>: </a:t>
                </a:r>
                <a:endParaRPr lang="ro-RO" sz="2400" dirty="0"/>
              </a:p>
              <a:p>
                <a:pPr>
                  <a:spcBef>
                    <a:spcPts val="0"/>
                  </a:spcBef>
                </a:pPr>
                <a:endParaRPr lang="ro-RO" sz="2400" dirty="0"/>
              </a:p>
              <a:p>
                <a:pPr>
                  <a:spcBef>
                    <a:spcPts val="0"/>
                  </a:spcBef>
                </a:pPr>
                <a:endParaRPr lang="en-US" sz="2400" dirty="0"/>
              </a:p>
              <a:p>
                <a:pPr>
                  <a:spcBef>
                    <a:spcPts val="0"/>
                  </a:spcBef>
                </a:pPr>
                <a:r>
                  <a:rPr lang="ro-RO" sz="2400" dirty="0"/>
                  <a:t>se numește linie de regresie</a:t>
                </a:r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1" y="1100442"/>
                <a:ext cx="10346984" cy="5281313"/>
              </a:xfrm>
              <a:prstGeom prst="rect">
                <a:avLst/>
              </a:prstGeom>
              <a:blipFill>
                <a:blip r:embed="rId2"/>
                <a:stretch>
                  <a:fillRect l="-883" t="-9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en-US" dirty="0"/>
              <a:t>: </a:t>
            </a:r>
            <a:r>
              <a:rPr lang="ro-RO" dirty="0"/>
              <a:t>metoda </a:t>
            </a:r>
            <a:r>
              <a:rPr lang="en-US" dirty="0"/>
              <a:t>exact</a:t>
            </a:r>
            <a:r>
              <a:rPr lang="ro-RO" dirty="0"/>
              <a:t>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90575" y="2543179"/>
            <a:ext cx="4343400" cy="1800225"/>
            <a:chOff x="3714751" y="2271711"/>
            <a:chExt cx="4343400" cy="1800225"/>
          </a:xfrm>
        </p:grpSpPr>
        <p:sp>
          <p:nvSpPr>
            <p:cNvPr id="3" name="Rectangle 2"/>
            <p:cNvSpPr/>
            <p:nvPr/>
          </p:nvSpPr>
          <p:spPr>
            <a:xfrm>
              <a:off x="3714751" y="2271711"/>
              <a:ext cx="4343400" cy="1800225"/>
            </a:xfrm>
            <a:prstGeom prst="rect">
              <a:avLst/>
            </a:prstGeom>
            <a:solidFill>
              <a:schemeClr val="accent1">
                <a:alpha val="13000"/>
              </a:schemeClr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993314" y="2434223"/>
              <a:ext cx="3821947" cy="1539688"/>
              <a:chOff x="3993316" y="2434223"/>
              <a:chExt cx="3821947" cy="153968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6044" y="3571206"/>
                <a:ext cx="1936815" cy="40270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3316" y="2434223"/>
                <a:ext cx="3821947" cy="878149"/>
              </a:xfrm>
              <a:prstGeom prst="rect">
                <a:avLst/>
              </a:prstGeom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12" y="5231763"/>
            <a:ext cx="2292462" cy="4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73809"/>
            <a:ext cx="5838292" cy="9506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10" y="1474841"/>
            <a:ext cx="3949490" cy="26329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10" y="1474841"/>
            <a:ext cx="4938329" cy="25643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733" y="4127655"/>
            <a:ext cx="4341659" cy="2224036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06477" y="1227147"/>
            <a:ext cx="11680723" cy="5089159"/>
            <a:chOff x="206477" y="1227147"/>
            <a:chExt cx="11680723" cy="508915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43525" y="1260584"/>
              <a:ext cx="14288" cy="50557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06477" y="1227147"/>
              <a:ext cx="11680723" cy="481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514307" y="3758949"/>
            <a:ext cx="2260694" cy="444342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6529" y="5666407"/>
            <a:ext cx="3283100" cy="729529"/>
          </a:xfrm>
          <a:prstGeom prst="rect">
            <a:avLst/>
          </a:prstGeom>
          <a:solidFill>
            <a:srgbClr val="F9F9F9">
              <a:alpha val="19000"/>
            </a:srgbClr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86" y="600169"/>
            <a:ext cx="5181121" cy="345408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en-US" dirty="0"/>
              <a:t>:  gradient descent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691" y="3599117"/>
            <a:ext cx="1086229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 metodă mai flexibilă este: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Porniți dintr-un punct arbitar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Determinați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direcție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să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mergeți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pentru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 reduce </a:t>
            </a: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eroarea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stânga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dreapta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  <a:endParaRPr lang="ro-RO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Calculați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panta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funcției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acest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punct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și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treceți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dreapta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dacă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panta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negativă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treceți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stânga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dacă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panta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pozitivă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ro-R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Înapoi la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#1 </a:t>
            </a:r>
          </a:p>
        </p:txBody>
      </p:sp>
      <p:sp>
        <p:nvSpPr>
          <p:cNvPr id="3" name="Oval 2"/>
          <p:cNvSpPr/>
          <p:nvPr/>
        </p:nvSpPr>
        <p:spPr>
          <a:xfrm>
            <a:off x="5644896" y="2121408"/>
            <a:ext cx="91440" cy="9144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78182" y="3355147"/>
            <a:ext cx="663265" cy="12192"/>
            <a:chOff x="5370576" y="2157984"/>
            <a:chExt cx="663265" cy="121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759521" y="2157984"/>
              <a:ext cx="274320" cy="119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370576" y="2170176"/>
              <a:ext cx="274320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4986528" y="1048512"/>
            <a:ext cx="1499616" cy="2267712"/>
          </a:xfrm>
          <a:prstGeom prst="line">
            <a:avLst/>
          </a:prstGeom>
          <a:ln>
            <a:solidFill>
              <a:schemeClr val="accent2">
                <a:alpha val="72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triped Right Arrow 4"/>
          <p:cNvSpPr/>
          <p:nvPr/>
        </p:nvSpPr>
        <p:spPr>
          <a:xfrm>
            <a:off x="5736336" y="3268742"/>
            <a:ext cx="355854" cy="187452"/>
          </a:xfrm>
          <a:prstGeom prst="striped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685862" y="2185598"/>
            <a:ext cx="34290" cy="114681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1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2.22222E-6 L 0.03021 0.084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1 0.08495 C 0.03034 0.08611 0.0306 0.08912 0.03099 0.09028 L 0.03203 0.09329 C 0.03229 0.09375 0.03242 0.09445 0.03268 0.09468 L 0.03346 0.09583 L 0.03398 0.09884 C 0.03411 0.09931 0.03411 0.09977 0.03424 0.10023 L 0.03593 0.10463 C 0.03619 0.10509 0.03633 0.10579 0.03659 0.10625 L 0.03737 0.10764 C 0.0375 0.10857 0.0375 0.10995 0.03789 0.11065 C 0.03815 0.11111 0.03854 0.11157 0.0388 0.11204 C 0.03893 0.1125 0.03906 0.1132 0.03932 0.11366 C 0.03958 0.11412 0.03984 0.11435 0.0401 0.11458 C 0.04205 0.11991 0.03906 0.11181 0.04153 0.11759 C 0.04192 0.11852 0.04218 0.11968 0.04258 0.1206 C 0.04297 0.12107 0.04323 0.12153 0.04349 0.12199 C 0.04362 0.12245 0.04375 0.12315 0.04401 0.12361 C 0.04427 0.12407 0.04453 0.12454 0.04479 0.125 C 0.04505 0.12546 0.04518 0.12616 0.04544 0.12662 C 0.047 0.12963 0.04557 0.12431 0.04791 0.13056 C 0.04922 0.13403 0.04843 0.13287 0.04987 0.13449 C 0.05 0.13495 0.05013 0.13565 0.05039 0.13588 C 0.05065 0.13634 0.05104 0.13657 0.05117 0.13704 C 0.05143 0.1375 0.0513 0.1382 0.05156 0.13843 C 0.05195 0.13935 0.05312 0.14051 0.05312 0.14074 C 0.05351 0.14236 0.05338 0.14144 0.05338 0.14306 " pathEditMode="relative" rAng="0" ptsTypes="AAAAAAAAAAAAAAAAAAAAAAAAA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8 0.14306 C 0.05364 0.14352 0.05377 0.14421 0.05416 0.14491 C 0.05469 0.14583 0.05521 0.14606 0.05586 0.1463 C 0.05612 0.14676 0.05638 0.14699 0.05664 0.14745 C 0.0569 0.14769 0.05729 0.14745 0.05755 0.14792 C 0.05781 0.14815 0.05781 0.14884 0.05807 0.14931 C 0.05833 0.14977 0.05859 0.15 0.05885 0.15023 C 0.05976 0.15278 0.05911 0.15139 0.06107 0.1537 C 0.06146 0.15394 0.06159 0.1544 0.06198 0.15463 L 0.06367 0.15579 C 0.06562 0.15556 0.06771 0.15556 0.06979 0.15509 C 0.07096 0.15509 0.07096 0.15347 0.07174 0.15185 C 0.07187 0.15116 0.072 0.15069 0.07226 0.15023 L 0.07305 0.14931 C 0.07344 0.14838 0.0737 0.14699 0.07422 0.1463 C 0.07526 0.14514 0.07487 0.14583 0.07539 0.14444 " pathEditMode="relative" rAng="0" ptsTypes="AAAAAAAAAAAAAA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39 0.14444 C 0.07513 0.14491 0.075 0.14583 0.07474 0.1463 C 0.07435 0.14699 0.0737 0.14768 0.07305 0.14815 L 0.07149 0.15023 C 0.07123 0.15046 0.07097 0.15092 0.07058 0.15116 L 0.06888 0.15208 L 0.06732 0.15301 L 0.06641 0.1537 C 0.0655 0.15347 0.06459 0.15347 0.06368 0.15301 C 0.06302 0.15301 0.0625 0.15255 0.06198 0.15208 L 0.0612 0.15162 C 0.06094 0.15116 0.06068 0.15069 0.06029 0.15023 C 0.06003 0.14977 0.05977 0.14954 0.05951 0.1493 C 0.0586 0.14768 0.05938 0.14768 0.05873 0.14768 " pathEditMode="relative" rAng="0" ptsTypes="AAAAAAAAAAAAAA">
                                      <p:cBhvr>
                                        <p:cTn id="5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en-US" dirty="0"/>
              <a:t>:  gradient descent 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581643" cy="2111143"/>
          </a:xfrm>
        </p:spPr>
        <p:txBody>
          <a:bodyPr/>
          <a:lstStyle/>
          <a:p>
            <a:r>
              <a:rPr lang="ro-RO" sz="2400" b="1" dirty="0"/>
              <a:t>Întrebare</a:t>
            </a:r>
            <a:r>
              <a:rPr lang="en-US" sz="2400" dirty="0"/>
              <a:t>: Care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matematică</a:t>
            </a:r>
            <a:r>
              <a:rPr lang="en-US" sz="2400" dirty="0"/>
              <a:t> care </a:t>
            </a:r>
            <a:r>
              <a:rPr lang="en-US" sz="2400" dirty="0" err="1"/>
              <a:t>descrie</a:t>
            </a:r>
            <a:r>
              <a:rPr lang="en-US" sz="2400" dirty="0"/>
              <a:t> </a:t>
            </a:r>
            <a:r>
              <a:rPr lang="en-US" sz="2400" dirty="0" err="1"/>
              <a:t>panta</a:t>
            </a:r>
            <a:r>
              <a:rPr lang="en-US" sz="2400" dirty="0"/>
              <a:t>? </a:t>
            </a:r>
          </a:p>
          <a:p>
            <a:pPr indent="1381125"/>
            <a:r>
              <a:rPr lang="en-US" sz="2400" b="1" dirty="0" err="1">
                <a:solidFill>
                  <a:srgbClr val="C00000"/>
                </a:solidFill>
              </a:rPr>
              <a:t>Derivat</a:t>
            </a:r>
            <a:r>
              <a:rPr lang="ro-RO" sz="2400" b="1" dirty="0">
                <a:solidFill>
                  <a:srgbClr val="C00000"/>
                </a:solidFill>
              </a:rPr>
              <a:t>a</a:t>
            </a:r>
            <a:endParaRPr lang="en-US" sz="2400" dirty="0"/>
          </a:p>
          <a:p>
            <a:endParaRPr lang="ro-RO" sz="2400" b="1" dirty="0"/>
          </a:p>
          <a:p>
            <a:r>
              <a:rPr lang="ro-RO" sz="2400" b="1" dirty="0"/>
              <a:t>Întrebare </a:t>
            </a:r>
            <a:r>
              <a:rPr lang="en-US" sz="2400" b="1" dirty="0"/>
              <a:t>:  </a:t>
            </a:r>
            <a:r>
              <a:rPr lang="en-US" sz="2400" dirty="0"/>
              <a:t>C</a:t>
            </a:r>
            <a:r>
              <a:rPr lang="ro-RO" sz="2400" dirty="0"/>
              <a:t>are</a:t>
            </a:r>
            <a:r>
              <a:rPr lang="en-US" sz="2400" dirty="0"/>
              <a:t> </a:t>
            </a:r>
            <a:r>
              <a:rPr lang="en-US" sz="2400" dirty="0" err="1"/>
              <a:t>credeți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o </a:t>
            </a:r>
            <a:r>
              <a:rPr lang="en-US" sz="2400" dirty="0" err="1"/>
              <a:t>abordare</a:t>
            </a:r>
            <a:r>
              <a:rPr lang="en-US" sz="2400" dirty="0"/>
              <a:t> </a:t>
            </a:r>
            <a:r>
              <a:rPr lang="en-US" sz="2400" dirty="0" err="1"/>
              <a:t>bună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a </a:t>
            </a:r>
            <a:r>
              <a:rPr lang="en-US" sz="2400" dirty="0" err="1"/>
              <a:t>spune</a:t>
            </a:r>
            <a:r>
              <a:rPr lang="en-US" sz="2400" dirty="0"/>
              <a:t> </a:t>
            </a:r>
            <a:r>
              <a:rPr lang="en-US" sz="2400" dirty="0" err="1"/>
              <a:t>modelului</a:t>
            </a:r>
            <a:r>
              <a:rPr lang="en-US" sz="2400" dirty="0"/>
              <a:t> cum </a:t>
            </a:r>
            <a:r>
              <a:rPr lang="en-US" sz="2400" dirty="0" err="1"/>
              <a:t>să</a:t>
            </a:r>
            <a:r>
              <a:rPr lang="en-US" sz="2400" dirty="0"/>
              <a:t> se </a:t>
            </a:r>
            <a:r>
              <a:rPr lang="en-US" sz="2400" dirty="0" err="1"/>
              <a:t>schimbe</a:t>
            </a:r>
            <a:r>
              <a:rPr lang="en-US" sz="2400" dirty="0"/>
              <a:t> (care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dimensiunea</a:t>
            </a:r>
            <a:r>
              <a:rPr lang="en-US" sz="2400" dirty="0"/>
              <a:t> </a:t>
            </a:r>
            <a:r>
              <a:rPr lang="en-US" sz="2400" dirty="0" err="1"/>
              <a:t>pasului</a:t>
            </a:r>
            <a:r>
              <a:rPr lang="en-US" sz="2400" dirty="0"/>
              <a:t>) </a:t>
            </a:r>
            <a:r>
              <a:rPr lang="en-US" sz="2400" dirty="0" err="1"/>
              <a:t>pentru</a:t>
            </a:r>
            <a:r>
              <a:rPr lang="en-US" sz="2400" dirty="0"/>
              <a:t> a </a:t>
            </a:r>
            <a:r>
              <a:rPr lang="en-US" sz="2400" dirty="0" err="1"/>
              <a:t>deveni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bun? </a:t>
            </a:r>
          </a:p>
          <a:p>
            <a:pPr marL="1381125"/>
            <a:r>
              <a:rPr lang="en-US" sz="2400" b="1" dirty="0" err="1">
                <a:solidFill>
                  <a:srgbClr val="C00000"/>
                </a:solidFill>
              </a:rPr>
              <a:t>Dacă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pasul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este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proporțional</a:t>
            </a:r>
            <a:r>
              <a:rPr lang="en-US" sz="2400" b="1" dirty="0">
                <a:solidFill>
                  <a:srgbClr val="C00000"/>
                </a:solidFill>
              </a:rPr>
              <a:t> cu </a:t>
            </a:r>
            <a:r>
              <a:rPr lang="en-US" sz="2400" b="1" dirty="0" err="1">
                <a:solidFill>
                  <a:srgbClr val="C00000"/>
                </a:solidFill>
              </a:rPr>
              <a:t>panta</a:t>
            </a:r>
            <a:r>
              <a:rPr lang="en-US" sz="2400" b="1" dirty="0">
                <a:solidFill>
                  <a:srgbClr val="C00000"/>
                </a:solidFill>
              </a:rPr>
              <a:t>, </a:t>
            </a:r>
            <a:r>
              <a:rPr lang="en-US" sz="2400" b="1" dirty="0" err="1">
                <a:solidFill>
                  <a:srgbClr val="C00000"/>
                </a:solidFill>
              </a:rPr>
              <a:t>atunci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evitați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depășirea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minimului</a:t>
            </a:r>
            <a:endParaRPr lang="ro-RO" sz="2400" b="1" dirty="0">
              <a:solidFill>
                <a:srgbClr val="C00000"/>
              </a:solidFill>
            </a:endParaRPr>
          </a:p>
          <a:p>
            <a:pPr marL="1381125"/>
            <a:endParaRPr lang="en-US" sz="2400" dirty="0"/>
          </a:p>
          <a:p>
            <a:r>
              <a:rPr lang="ro-RO" sz="2400" b="1" dirty="0"/>
              <a:t>Întrebare </a:t>
            </a:r>
            <a:r>
              <a:rPr lang="en-US" sz="2400" dirty="0"/>
              <a:t>: Cum </a:t>
            </a:r>
            <a:r>
              <a:rPr lang="en-US" sz="2400" dirty="0" err="1"/>
              <a:t>generalizăm</a:t>
            </a:r>
            <a:r>
              <a:rPr lang="en-US" sz="2400" dirty="0"/>
              <a:t> </a:t>
            </a:r>
            <a:r>
              <a:rPr lang="en-US" sz="2400" dirty="0" err="1"/>
              <a:t>acest</a:t>
            </a:r>
            <a:r>
              <a:rPr lang="en-US" sz="2400" dirty="0"/>
              <a:t> </a:t>
            </a:r>
            <a:r>
              <a:rPr lang="en-US" sz="2400" dirty="0" err="1"/>
              <a:t>lucru</a:t>
            </a:r>
            <a:r>
              <a:rPr lang="en-US" sz="2400" dirty="0"/>
              <a:t> la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</a:t>
            </a:r>
            <a:r>
              <a:rPr lang="en-US" sz="2400" dirty="0"/>
              <a:t> de un predictor?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			</a:t>
            </a:r>
            <a:r>
              <a:rPr lang="ro-RO" sz="2400" b="1" dirty="0">
                <a:solidFill>
                  <a:srgbClr val="C00000"/>
                </a:solidFill>
              </a:rPr>
              <a:t>Calculați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derivata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în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raport</a:t>
            </a:r>
            <a:r>
              <a:rPr lang="en-US" sz="2400" b="1" dirty="0">
                <a:solidFill>
                  <a:srgbClr val="C00000"/>
                </a:solidFill>
              </a:rPr>
              <a:t> cu </a:t>
            </a:r>
            <a:r>
              <a:rPr lang="en-US" sz="2400" b="1" dirty="0" err="1">
                <a:solidFill>
                  <a:srgbClr val="C00000"/>
                </a:solidFill>
              </a:rPr>
              <a:t>fiecare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coeficient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și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faceți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același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lucru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secvențial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/>
          </a:p>
          <a:p>
            <a:endParaRPr lang="en-US" b="1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6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en-US" dirty="0"/>
              <a:t>:  gradient descent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077550"/>
            <a:ext cx="10596585" cy="5160412"/>
          </a:xfrm>
        </p:spPr>
        <p:txBody>
          <a:bodyPr/>
          <a:lstStyle/>
          <a:p>
            <a:r>
              <a:rPr lang="en-US" sz="2400" dirty="0" err="1"/>
              <a:t>Știm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vrem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mergem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direcția</a:t>
            </a:r>
            <a:r>
              <a:rPr lang="en-US" sz="2400" dirty="0"/>
              <a:t> </a:t>
            </a:r>
            <a:r>
              <a:rPr lang="en-US" sz="2400" dirty="0" err="1"/>
              <a:t>opusă</a:t>
            </a:r>
            <a:r>
              <a:rPr lang="en-US" sz="2400" dirty="0"/>
              <a:t> </a:t>
            </a:r>
            <a:r>
              <a:rPr lang="en-US" sz="2400" dirty="0" err="1"/>
              <a:t>derivatei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știm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dirty="0" err="1"/>
              <a:t>vrem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facem</a:t>
            </a:r>
            <a:r>
              <a:rPr lang="en-US" sz="2400" dirty="0"/>
              <a:t> un pas </a:t>
            </a:r>
            <a:r>
              <a:rPr lang="en-US" sz="2400" dirty="0" err="1"/>
              <a:t>proporțional</a:t>
            </a:r>
            <a:r>
              <a:rPr lang="en-US" sz="2400" dirty="0"/>
              <a:t> cu </a:t>
            </a:r>
            <a:r>
              <a:rPr lang="en-US" sz="2400" dirty="0" err="1"/>
              <a:t>derivata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pPr>
              <a:spcBef>
                <a:spcPts val="1824"/>
              </a:spcBef>
            </a:pPr>
            <a:r>
              <a:rPr lang="ro-RO" sz="2400" dirty="0"/>
              <a:t>Să facem un pas înseamnă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𝑜𝑙𝑑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𝑠𝑡𝑒𝑝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89" y="3074488"/>
                <a:ext cx="2766335" cy="375872"/>
              </a:xfrm>
              <a:prstGeom prst="rect">
                <a:avLst/>
              </a:prstGeom>
              <a:blipFill rotWithShape="0">
                <a:blip r:embed="rId2"/>
                <a:stretch>
                  <a:fillRect l="-881" t="-3226" r="-264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33415" y="3649313"/>
            <a:ext cx="10596585" cy="1379175"/>
            <a:chOff x="833415" y="3649313"/>
            <a:chExt cx="10596585" cy="137917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833415" y="3649313"/>
              <a:ext cx="10596585" cy="13791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defTabSz="457182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1pPr>
              <a:lvl2pPr marL="742920" indent="-285738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2pPr>
              <a:lvl3pPr marL="114295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3pPr>
              <a:lvl4pPr marL="1600136" indent="-228590" algn="l" defTabSz="457182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4pPr>
              <a:lvl5pPr marL="2057317" indent="-228590" algn="l" defTabSz="457182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rgbClr val="464646"/>
                  </a:solidFill>
                  <a:latin typeface="Karla"/>
                  <a:ea typeface="+mn-ea"/>
                  <a:cs typeface="Karla"/>
                </a:defRPr>
              </a:lvl5pPr>
              <a:lvl6pPr marL="2514499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4" indent="-228590" algn="l" defTabSz="457182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err="1"/>
                <a:t>Direcția</a:t>
              </a:r>
              <a:r>
                <a:rPr lang="en-US" sz="2400" dirty="0"/>
                <a:t> </a:t>
              </a:r>
              <a:r>
                <a:rPr lang="en-US" sz="2400" dirty="0" err="1"/>
                <a:t>opusă</a:t>
              </a:r>
              <a:r>
                <a:rPr lang="en-US" sz="2400" dirty="0"/>
                <a:t> a </a:t>
              </a:r>
              <a:r>
                <a:rPr lang="en-US" sz="2400" dirty="0" err="1"/>
                <a:t>derivatei</a:t>
              </a:r>
              <a:r>
                <a:rPr lang="en-US" sz="2400" dirty="0"/>
                <a:t> </a:t>
              </a:r>
              <a:r>
                <a:rPr lang="en-US" sz="2400" dirty="0" err="1"/>
                <a:t>și</a:t>
              </a:r>
              <a:r>
                <a:rPr lang="en-US" sz="2400" dirty="0"/>
                <a:t> </a:t>
              </a:r>
              <a:r>
                <a:rPr lang="en-US" sz="2400" dirty="0" err="1"/>
                <a:t>proporțională</a:t>
              </a:r>
              <a:r>
                <a:rPr lang="en-US" sz="2400" dirty="0"/>
                <a:t> cu </a:t>
              </a:r>
              <a:r>
                <a:rPr lang="ro-RO" sz="2400" dirty="0"/>
                <a:t>panta (derivata) înseamnă</a:t>
              </a:r>
              <a:r>
                <a:rPr lang="en-US" sz="2400" dirty="0"/>
                <a:t>:   </a:t>
              </a:r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𝑛𝑒𝑤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  <m:f>
                          <m:f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𝑑𝑤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189" y="4139556"/>
                  <a:ext cx="2804101" cy="7012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951946" y="5133502"/>
            <a:ext cx="10596585" cy="13791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2400" dirty="0"/>
              <a:t>Cu </a:t>
            </a:r>
            <a:r>
              <a:rPr lang="en-US" sz="2400" dirty="0"/>
              <a:t>o </a:t>
            </a:r>
            <a:r>
              <a:rPr lang="en-US" sz="2400" dirty="0" err="1"/>
              <a:t>notație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convențională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5713065"/>
                <a:ext cx="2821093" cy="7012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Callout 39"/>
          <p:cNvSpPr/>
          <p:nvPr/>
        </p:nvSpPr>
        <p:spPr>
          <a:xfrm>
            <a:off x="8229600" y="2442112"/>
            <a:ext cx="1828800" cy="1403105"/>
          </a:xfrm>
          <a:prstGeom prst="wedgeEllipseCallout">
            <a:avLst>
              <a:gd name="adj1" fmla="val -111921"/>
              <a:gd name="adj2" fmla="val 84827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Rata de învățare (learning rate)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Nota</a:t>
                </a:r>
                <a:r>
                  <a:rPr lang="ro-RO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ție</a:t>
                </a:r>
                <a:r>
                  <a:rPr lang="en-US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                                    </a:t>
                </a:r>
                <a:r>
                  <a:rPr lang="en-US" sz="2400" b="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94" y="2087393"/>
                <a:ext cx="9269292" cy="369332"/>
              </a:xfrm>
              <a:prstGeom prst="rect">
                <a:avLst/>
              </a:prstGeom>
              <a:blipFill>
                <a:blip r:embed="rId5"/>
                <a:stretch>
                  <a:fillRect l="-1972" t="-24590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3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38" grpId="0"/>
      <p:bldP spid="39" grpId="0"/>
      <p:bldP spid="40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Recapitulare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</p:spPr>
            <p:txBody>
              <a:bodyPr/>
              <a:lstStyle/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Model Fitness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:r>
                  <a:rPr lang="ro-RO" sz="2400" dirty="0">
                    <a:solidFill>
                      <a:schemeClr val="bg1">
                        <a:lumMod val="85000"/>
                      </a:schemeClr>
                    </a:solidFill>
                  </a:rPr>
                  <a:t>Cum putem evalua performanța în predicție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? </a:t>
                </a:r>
                <a:endParaRPr lang="en-US" sz="2400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Compar</a:t>
                </a:r>
                <a:r>
                  <a:rPr lang="ro-RO" sz="2400" b="1" dirty="0">
                    <a:solidFill>
                      <a:schemeClr val="bg1">
                        <a:lumMod val="85000"/>
                      </a:schemeClr>
                    </a:solidFill>
                  </a:rPr>
                  <a:t>area a două modele</a:t>
                </a: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</a:rPr>
                  <a:t> 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:r>
                  <a:rPr lang="ro-RO" sz="2400" dirty="0">
                    <a:solidFill>
                      <a:schemeClr val="bg1">
                        <a:lumMod val="85000"/>
                      </a:schemeClr>
                    </a:solidFill>
                  </a:rPr>
                  <a:t>Cum alegem între două modele diferite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?</a:t>
                </a:r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r>
                  <a:rPr lang="en-US" sz="2400" b="1" dirty="0" err="1"/>
                  <a:t>Evalua</a:t>
                </a:r>
                <a:r>
                  <a:rPr lang="ro-RO" sz="2400" b="1" dirty="0"/>
                  <a:t>rea Importanței Predictorilor</a:t>
                </a:r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</a:t>
                </a:r>
                <a:r>
                  <a:rPr lang="ro-RO" sz="2400" dirty="0"/>
                  <a:t>În ce măsură depinde performanța modelului de predictori?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ro-RO" sz="2400" dirty="0"/>
                  <a:t>	Sunt unii mai importanți ca alții? În ce fel?</a:t>
                </a:r>
                <a:endParaRPr lang="en-US" sz="2400" b="1" dirty="0"/>
              </a:p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ro-RO" sz="2400" b="1" dirty="0"/>
                  <a:t>Cât de bine cunoaștem</a:t>
                </a:r>
                <a14:m>
                  <m:oMath xmlns:m="http://schemas.openxmlformats.org/officeDocument/2006/math">
                    <m:r>
                      <a:rPr lang="ro-RO" sz="2400" b="1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en-US" sz="2400" b="1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	</a:t>
                </a:r>
                <a:r>
                  <a:rPr lang="ro-RO" sz="2400" dirty="0"/>
                  <a:t>Intervalele de încredere pentru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872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196445"/>
                <a:ext cx="10327008" cy="5317171"/>
              </a:xfrm>
              <a:blipFill>
                <a:blip r:embed="rId3"/>
                <a:stretch>
                  <a:fillRect l="-945" t="-916" b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0" y="3812875"/>
            <a:ext cx="2380891" cy="200132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72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644388" y="3812875"/>
            <a:ext cx="3123961" cy="2001329"/>
            <a:chOff x="8195094" y="3812875"/>
            <a:chExt cx="3589388" cy="2001329"/>
          </a:xfrm>
        </p:grpSpPr>
        <p:sp>
          <p:nvSpPr>
            <p:cNvPr id="5" name="Right Brace 4"/>
            <p:cNvSpPr/>
            <p:nvPr/>
          </p:nvSpPr>
          <p:spPr>
            <a:xfrm>
              <a:off x="8195094" y="3812875"/>
              <a:ext cx="638355" cy="2001329"/>
            </a:xfrm>
            <a:prstGeom prst="rightBrace">
              <a:avLst/>
            </a:prstGeom>
            <a:ln w="317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3469" y="4490373"/>
              <a:ext cx="27810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Partea a II-a</a:t>
              </a:r>
              <a:endPara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2C392CF-66CB-477C-BEBC-175C2497CC6B}"/>
                  </a:ext>
                </a:extLst>
              </p14:cNvPr>
              <p14:cNvContentPartPr/>
              <p14:nvPr/>
            </p14:nvContentPartPr>
            <p14:xfrm>
              <a:off x="5861800" y="663404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2C392CF-66CB-477C-BEBC-175C2497CC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3160" y="662504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89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en-US" dirty="0"/>
              <a:t>:  gradient descent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479;p4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marR="0" lvl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</a:pPr>
                <a:r>
                  <a:rPr lang="ro-RO" sz="2400" b="1" dirty="0"/>
                  <a:t>Rezumat metoda gradientului (</a:t>
                </a:r>
                <a:r>
                  <a:rPr lang="en-US" sz="2400" b="1" dirty="0"/>
                  <a:t>Gradient Descent </a:t>
                </a:r>
                <a:r>
                  <a:rPr lang="ro-RO" sz="2400" b="1" dirty="0"/>
                  <a:t>)</a:t>
                </a:r>
                <a:endParaRPr lang="en-US" sz="2400" b="1" dirty="0"/>
              </a:p>
              <a:p>
                <a:pPr marL="457200" lvl="0" indent="-342900">
                  <a:lnSpc>
                    <a:spcPct val="115000"/>
                  </a:lnSpc>
                  <a:spcBef>
                    <a:spcPts val="0"/>
                  </a:spcBef>
                  <a:buClr>
                    <a:schemeClr val="dk2"/>
                  </a:buClr>
                  <a:buSzPts val="1800"/>
                  <a:buFont typeface="Arial" charset="0"/>
                  <a:buChar char="•"/>
                </a:pPr>
                <a:r>
                  <a:rPr lang="en-US" sz="2400" dirty="0" err="1"/>
                  <a:t>Algoritm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optimizarea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primului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ordin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găsi</a:t>
                </a:r>
                <a:r>
                  <a:rPr lang="en-US" sz="2400" dirty="0"/>
                  <a:t> un minim de </a:t>
                </a:r>
                <a:r>
                  <a:rPr lang="en-US" sz="2400" dirty="0" err="1"/>
                  <a:t>funcție</a:t>
                </a:r>
                <a:r>
                  <a:rPr lang="en-US" sz="2400" dirty="0"/>
                  <a:t>. </a:t>
                </a:r>
              </a:p>
              <a:p>
                <a:pPr marL="457200" lvl="0" indent="-342900" rtl="0">
                  <a:spcBef>
                    <a:spcPts val="1000"/>
                  </a:spcBef>
                  <a:spcAft>
                    <a:spcPts val="0"/>
                  </a:spcAft>
                  <a:buSzPts val="1800"/>
                  <a:buFont typeface="Arial" charset="0"/>
                  <a:buChar char="•"/>
                </a:pPr>
                <a:r>
                  <a:rPr lang="ro-RO" sz="2400" dirty="0"/>
                  <a:t>Este o metdă iterativă</a:t>
                </a:r>
                <a:r>
                  <a:rPr lang="en-US" sz="2400" dirty="0"/>
                  <a:t>.</a:t>
                </a:r>
              </a:p>
              <a:p>
                <a:pPr marL="457200" lvl="0" indent="-342900">
                  <a:spcBef>
                    <a:spcPts val="1000"/>
                  </a:spcBef>
                  <a:buSzPts val="1800"/>
                  <a:buFont typeface="Arial" charset="0"/>
                  <a:buChar char="•"/>
                </a:pPr>
                <a:r>
                  <a:rPr lang="en-US" sz="2400" i="1" dirty="0"/>
                  <a:t>L</a:t>
                </a:r>
                <a:r>
                  <a:rPr lang="en-US" sz="2400" dirty="0"/>
                  <a:t> </a:t>
                </a:r>
                <a:r>
                  <a:rPr lang="it-IT" sz="2400" dirty="0"/>
                  <a:t>scade în direcția derivatei negative</a:t>
                </a:r>
                <a:r>
                  <a:rPr lang="en-US" sz="2400" dirty="0"/>
                  <a:t>.</a:t>
                </a:r>
              </a:p>
              <a:p>
                <a:pPr marL="457200" lvl="0" indent="-342900">
                  <a:spcBef>
                    <a:spcPts val="1000"/>
                  </a:spcBef>
                  <a:buSzPts val="1800"/>
                  <a:buFont typeface="Arial" charset="0"/>
                  <a:buChar char="•"/>
                </a:pPr>
                <a:r>
                  <a:rPr lang="es-ES" sz="2400" dirty="0"/>
                  <a:t>Rata de învățare este controlată de </a:t>
                </a:r>
                <a:r>
                  <a:rPr lang="ro-RO" sz="2400" dirty="0"/>
                  <a:t>mărimea lui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dirty="0"/>
              </a:p>
              <a:p>
                <a:pPr marL="0" lvl="0" indent="0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lang="en-US" sz="2400" b="1" dirty="0"/>
              </a:p>
              <a:p>
                <a:pPr marL="0" marR="0" lvl="0" indent="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sz="2400" dirty="0"/>
              </a:p>
            </p:txBody>
          </p:sp>
        </mc:Choice>
        <mc:Fallback xmlns="">
          <p:sp>
            <p:nvSpPr>
              <p:cNvPr id="10" name="Google Shape;479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528" y="1381799"/>
                <a:ext cx="5622771" cy="4082654"/>
              </a:xfrm>
              <a:prstGeom prst="rect">
                <a:avLst/>
              </a:prstGeom>
              <a:blipFill>
                <a:blip r:embed="rId2"/>
                <a:stretch>
                  <a:fillRect r="-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12028" y="2851581"/>
            <a:ext cx="3691950" cy="2866600"/>
            <a:chOff x="6874450" y="2814003"/>
            <a:chExt cx="3691950" cy="2866600"/>
          </a:xfrm>
        </p:grpSpPr>
        <p:sp>
          <p:nvSpPr>
            <p:cNvPr id="7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6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w</a:t>
              </a:r>
              <a:endParaRPr sz="1800" dirty="0"/>
            </a:p>
          </p:txBody>
        </p:sp>
        <p:sp>
          <p:nvSpPr>
            <p:cNvPr id="17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9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30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+1)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78" y="1382564"/>
                <a:ext cx="2821093" cy="7012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</a:t>
            </a:r>
            <a:r>
              <a:rPr lang="en-US" dirty="0" err="1"/>
              <a:t>considera</a:t>
            </a:r>
            <a:r>
              <a:rPr lang="ro-RO" dirty="0"/>
              <a:t>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267" y="1476135"/>
            <a:ext cx="10823054" cy="2111143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Mai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trebuie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să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derivăm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sau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să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calculăm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derivatele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Trebuie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să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știm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care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este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rata de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învățare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sau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cum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să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setăm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it-IT" sz="2400" dirty="0">
                <a:latin typeface="Karla" charset="0"/>
                <a:ea typeface="Karla" charset="0"/>
                <a:cs typeface="Karla" charset="0"/>
              </a:rPr>
              <a:t>Trebuie să evităm minimele locale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ro-RO" sz="2400" dirty="0">
                <a:latin typeface="Karla" charset="0"/>
                <a:ea typeface="Karla" charset="0"/>
                <a:cs typeface="Karla" charset="0"/>
              </a:rPr>
              <a:t>F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uncția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de </a:t>
            </a:r>
            <a:r>
              <a:rPr lang="ro-RO" sz="2400" dirty="0">
                <a:latin typeface="Karla" charset="0"/>
                <a:ea typeface="Karla" charset="0"/>
                <a:cs typeface="Karla" charset="0"/>
              </a:rPr>
              <a:t>eroare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include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însumarea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tuturor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„</a:t>
            </a:r>
            <a:r>
              <a:rPr lang="en-US" sz="2400" i="1" dirty="0" err="1">
                <a:latin typeface="Karla" charset="0"/>
                <a:ea typeface="Karla" charset="0"/>
                <a:cs typeface="Karla" charset="0"/>
              </a:rPr>
              <a:t>erorilor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”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individuale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Ace</a:t>
            </a:r>
            <a:r>
              <a:rPr lang="ro-RO" sz="2400" dirty="0">
                <a:latin typeface="Karla" charset="0"/>
                <a:ea typeface="Karla" charset="0"/>
                <a:cs typeface="Karla" charset="0"/>
              </a:rPr>
              <a:t>a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sta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poate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ro-RO" sz="2400" dirty="0">
                <a:latin typeface="Karla" charset="0"/>
                <a:ea typeface="Karla" charset="0"/>
                <a:cs typeface="Karla" charset="0"/>
              </a:rPr>
              <a:t>însemna foooarte multe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ro-RO" sz="2400" dirty="0">
                <a:latin typeface="Karla" charset="0"/>
                <a:ea typeface="Karla" charset="0"/>
                <a:cs typeface="Karla" charset="0"/>
              </a:rPr>
              <a:t>valori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426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 </a:t>
            </a:r>
            <a:r>
              <a:rPr lang="en-US" dirty="0" err="1"/>
              <a:t>considera</a:t>
            </a:r>
            <a:r>
              <a:rPr lang="ro-RO" dirty="0"/>
              <a:t>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554" y="1167801"/>
            <a:ext cx="10823054" cy="2111143"/>
          </a:xfrm>
        </p:spPr>
        <p:txBody>
          <a:bodyPr/>
          <a:lstStyle/>
          <a:p>
            <a:pPr lvl="0">
              <a:spcAft>
                <a:spcPts val="2400"/>
              </a:spcAft>
            </a:pPr>
            <a:r>
              <a:rPr lang="en-US" sz="2400" b="1" dirty="0"/>
              <a:t>Gradient Descent Considerations (more in coming </a:t>
            </a:r>
            <a:br>
              <a:rPr lang="en-US" sz="2400" b="1" dirty="0"/>
            </a:br>
            <a:r>
              <a:rPr lang="en-US" sz="2400" b="1" dirty="0"/>
              <a:t>lectures)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still need to derive or compute the derivatives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know what is the learning rate or how </a:t>
            </a:r>
            <a:br>
              <a:rPr lang="en-US" sz="2400" dirty="0">
                <a:latin typeface="Karla" charset="0"/>
                <a:ea typeface="Karla" charset="0"/>
                <a:cs typeface="Karla" charset="0"/>
              </a:rPr>
            </a:b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to set it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We need to avoid local minima</a:t>
            </a:r>
          </a:p>
          <a:p>
            <a:pPr marL="342900" indent="-342900">
              <a:spcAft>
                <a:spcPts val="2400"/>
              </a:spcAft>
              <a:buFont typeface="Arial" charset="0"/>
              <a:buChar char="•"/>
            </a:pP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Finally, the full loss function includes summing up all individual ‘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errors’.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This can be hundreds of thousands of examples. 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50758" y="1169317"/>
            <a:ext cx="3691950" cy="2866600"/>
            <a:chOff x="6874450" y="2814003"/>
            <a:chExt cx="3691950" cy="2866600"/>
          </a:xfrm>
        </p:grpSpPr>
        <p:sp>
          <p:nvSpPr>
            <p:cNvPr id="6" name="Google Shape;473;p43"/>
            <p:cNvSpPr/>
            <p:nvPr/>
          </p:nvSpPr>
          <p:spPr>
            <a:xfrm>
              <a:off x="7575175" y="3337478"/>
              <a:ext cx="2813250" cy="1495125"/>
            </a:xfrm>
            <a:custGeom>
              <a:avLst/>
              <a:gdLst/>
              <a:ahLst/>
              <a:cxnLst/>
              <a:rect l="0" t="0" r="0" b="0"/>
              <a:pathLst>
                <a:path w="112530" h="59805" extrusionOk="0">
                  <a:moveTo>
                    <a:pt x="0" y="8746"/>
                  </a:moveTo>
                  <a:cubicBezTo>
                    <a:pt x="5016" y="20037"/>
                    <a:pt x="9747" y="35054"/>
                    <a:pt x="21468" y="38961"/>
                  </a:cubicBezTo>
                  <a:cubicBezTo>
                    <a:pt x="25008" y="40141"/>
                    <a:pt x="29495" y="39839"/>
                    <a:pt x="32600" y="37769"/>
                  </a:cubicBezTo>
                  <a:cubicBezTo>
                    <a:pt x="36791" y="34974"/>
                    <a:pt x="37317" y="28467"/>
                    <a:pt x="41347" y="25444"/>
                  </a:cubicBezTo>
                  <a:cubicBezTo>
                    <a:pt x="43701" y="23679"/>
                    <a:pt x="47427" y="25393"/>
                    <a:pt x="50093" y="26637"/>
                  </a:cubicBezTo>
                  <a:cubicBezTo>
                    <a:pt x="60686" y="31580"/>
                    <a:pt x="60912" y="47790"/>
                    <a:pt x="69176" y="56057"/>
                  </a:cubicBezTo>
                  <a:cubicBezTo>
                    <a:pt x="70815" y="57697"/>
                    <a:pt x="72924" y="60317"/>
                    <a:pt x="75140" y="59635"/>
                  </a:cubicBezTo>
                  <a:cubicBezTo>
                    <a:pt x="86327" y="56193"/>
                    <a:pt x="87008" y="39457"/>
                    <a:pt x="93030" y="29420"/>
                  </a:cubicBezTo>
                  <a:cubicBezTo>
                    <a:pt x="99043" y="19396"/>
                    <a:pt x="114951" y="11339"/>
                    <a:pt x="112113" y="0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" name="Google Shape;474;p43"/>
            <p:cNvCxnSpPr/>
            <p:nvPr/>
          </p:nvCxnSpPr>
          <p:spPr>
            <a:xfrm flipH="1">
              <a:off x="9613725" y="36993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5;p43"/>
            <p:cNvCxnSpPr/>
            <p:nvPr/>
          </p:nvCxnSpPr>
          <p:spPr>
            <a:xfrm flipH="1">
              <a:off x="8288575" y="36777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;p43"/>
            <p:cNvCxnSpPr/>
            <p:nvPr/>
          </p:nvCxnSpPr>
          <p:spPr>
            <a:xfrm>
              <a:off x="9042875" y="413485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77;p43"/>
            <p:cNvCxnSpPr/>
            <p:nvPr/>
          </p:nvCxnSpPr>
          <p:spPr>
            <a:xfrm>
              <a:off x="7527650" y="3283603"/>
              <a:ext cx="366900" cy="635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480;p43"/>
            <p:cNvCxnSpPr/>
            <p:nvPr/>
          </p:nvCxnSpPr>
          <p:spPr>
            <a:xfrm>
              <a:off x="7377500" y="2916253"/>
              <a:ext cx="0" cy="2548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81;p43"/>
            <p:cNvCxnSpPr/>
            <p:nvPr/>
          </p:nvCxnSpPr>
          <p:spPr>
            <a:xfrm>
              <a:off x="6874450" y="5231078"/>
              <a:ext cx="34854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483;p43"/>
            <p:cNvSpPr txBox="1"/>
            <p:nvPr/>
          </p:nvSpPr>
          <p:spPr>
            <a:xfrm>
              <a:off x="6964500" y="2877828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L</a:t>
              </a:r>
              <a:endParaRPr sz="1800" b="1" dirty="0"/>
            </a:p>
          </p:txBody>
        </p:sp>
        <p:sp>
          <p:nvSpPr>
            <p:cNvPr id="14" name="Google Shape;482;p43"/>
            <p:cNvSpPr txBox="1"/>
            <p:nvPr/>
          </p:nvSpPr>
          <p:spPr>
            <a:xfrm>
              <a:off x="10153300" y="5248303"/>
              <a:ext cx="4131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/>
                <a:t>w</a:t>
              </a:r>
              <a:endParaRPr sz="1800" dirty="0"/>
            </a:p>
          </p:txBody>
        </p:sp>
        <p:sp>
          <p:nvSpPr>
            <p:cNvPr id="15" name="Google Shape;484;p43"/>
            <p:cNvSpPr/>
            <p:nvPr/>
          </p:nvSpPr>
          <p:spPr>
            <a:xfrm>
              <a:off x="7619900" y="3510103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485;p43"/>
            <p:cNvCxnSpPr/>
            <p:nvPr/>
          </p:nvCxnSpPr>
          <p:spPr>
            <a:xfrm>
              <a:off x="7802300" y="3601303"/>
              <a:ext cx="3345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486;p43"/>
            <p:cNvSpPr/>
            <p:nvPr/>
          </p:nvSpPr>
          <p:spPr>
            <a:xfrm>
              <a:off x="9705971" y="391907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487;p43"/>
            <p:cNvCxnSpPr/>
            <p:nvPr/>
          </p:nvCxnSpPr>
          <p:spPr>
            <a:xfrm rot="10800000">
              <a:off x="9428771" y="4010272"/>
              <a:ext cx="2772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488;p43"/>
            <p:cNvSpPr/>
            <p:nvPr/>
          </p:nvSpPr>
          <p:spPr>
            <a:xfrm rot="4578386">
              <a:off x="8363975" y="3904201"/>
              <a:ext cx="182487" cy="18248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489;p43"/>
            <p:cNvCxnSpPr/>
            <p:nvPr/>
          </p:nvCxnSpPr>
          <p:spPr>
            <a:xfrm rot="10800000">
              <a:off x="8131669" y="4017045"/>
              <a:ext cx="2349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490;p43"/>
            <p:cNvSpPr/>
            <p:nvPr/>
          </p:nvSpPr>
          <p:spPr>
            <a:xfrm>
              <a:off x="9141744" y="4356762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491;p43"/>
            <p:cNvCxnSpPr/>
            <p:nvPr/>
          </p:nvCxnSpPr>
          <p:spPr>
            <a:xfrm>
              <a:off x="9324144" y="4447962"/>
              <a:ext cx="2238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" name="Google Shape;492;p43"/>
            <p:cNvSpPr/>
            <p:nvPr/>
          </p:nvSpPr>
          <p:spPr>
            <a:xfrm>
              <a:off x="8780472" y="3130224"/>
              <a:ext cx="182400" cy="1824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493;p43"/>
            <p:cNvCxnSpPr/>
            <p:nvPr/>
          </p:nvCxnSpPr>
          <p:spPr>
            <a:xfrm>
              <a:off x="8962872" y="3221424"/>
              <a:ext cx="2871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494;p43"/>
            <p:cNvCxnSpPr/>
            <p:nvPr/>
          </p:nvCxnSpPr>
          <p:spPr>
            <a:xfrm rot="10800000">
              <a:off x="8474772" y="3221424"/>
              <a:ext cx="305700" cy="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" name="Google Shape;495;p43"/>
            <p:cNvSpPr txBox="1"/>
            <p:nvPr/>
          </p:nvSpPr>
          <p:spPr>
            <a:xfrm>
              <a:off x="84150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-</a:t>
              </a:r>
              <a:endParaRPr sz="2000"/>
            </a:p>
          </p:txBody>
        </p:sp>
        <p:sp>
          <p:nvSpPr>
            <p:cNvPr id="27" name="Google Shape;496;p43"/>
            <p:cNvSpPr txBox="1"/>
            <p:nvPr/>
          </p:nvSpPr>
          <p:spPr>
            <a:xfrm>
              <a:off x="9024625" y="2814003"/>
              <a:ext cx="238200" cy="2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+</a:t>
              </a:r>
              <a:endParaRPr sz="2000"/>
            </a:p>
          </p:txBody>
        </p:sp>
        <p:cxnSp>
          <p:nvCxnSpPr>
            <p:cNvPr id="28" name="Google Shape;497;p43"/>
            <p:cNvCxnSpPr/>
            <p:nvPr/>
          </p:nvCxnSpPr>
          <p:spPr>
            <a:xfrm>
              <a:off x="7711100" y="3692503"/>
              <a:ext cx="0" cy="15201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498;p43"/>
            <p:cNvCxnSpPr/>
            <p:nvPr/>
          </p:nvCxnSpPr>
          <p:spPr>
            <a:xfrm>
              <a:off x="8476819" y="4084095"/>
              <a:ext cx="0" cy="11682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499;p43"/>
            <p:cNvCxnSpPr/>
            <p:nvPr/>
          </p:nvCxnSpPr>
          <p:spPr>
            <a:xfrm>
              <a:off x="9797171" y="4101472"/>
              <a:ext cx="0" cy="11013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500;p43"/>
            <p:cNvCxnSpPr/>
            <p:nvPr/>
          </p:nvCxnSpPr>
          <p:spPr>
            <a:xfrm>
              <a:off x="9232944" y="4539162"/>
              <a:ext cx="0" cy="6684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613673" y="1183909"/>
            <a:ext cx="11051060" cy="5016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571500" indent="-571500" algn="ctr">
              <a:buFont typeface="Arial" charset="0"/>
              <a:buChar char="•"/>
            </a:pP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În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regresia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liniară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, nu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există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valori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minime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locale,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deoarece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funcția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de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pierdere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este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convexă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  <a:p>
            <a:pPr marL="571500" indent="-571500" algn="ctr">
              <a:buFont typeface="Arial" charset="0"/>
              <a:buChar char="•"/>
            </a:pPr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marL="571500" indent="-571500" algn="ctr">
              <a:buFont typeface="Arial" charset="0"/>
              <a:buChar char="•"/>
            </a:pP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În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regresia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liniară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,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folosim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adesea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 formula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</a:rPr>
              <a:t>exactă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  <a:p>
            <a:pPr algn="ctr"/>
            <a:endParaRPr lang="ro-RO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algn="ctr"/>
            <a:endParaRPr lang="ro-RO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  <a:p>
            <a:pPr algn="ctr"/>
            <a:endParaRPr lang="ro-RO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31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Interpreta</a:t>
            </a:r>
            <a:r>
              <a:rPr lang="ro-RO" dirty="0"/>
              <a:t>rea Predictorilor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ro-RO" sz="2400" b="1" dirty="0"/>
                  <a:t>Întrebare</a:t>
                </a:r>
                <a:r>
                  <a:rPr lang="en-US" sz="2400" b="1" dirty="0"/>
                  <a:t>: </a:t>
                </a:r>
                <a:r>
                  <a:rPr lang="fr-FR" sz="2400" dirty="0"/>
                  <a:t>Ce </a:t>
                </a:r>
                <a:r>
                  <a:rPr lang="fr-FR" sz="2400" dirty="0" err="1"/>
                  <a:t>crezi</a:t>
                </a:r>
                <a:r>
                  <a:rPr lang="fr-FR" sz="2400" dirty="0"/>
                  <a:t> </a:t>
                </a:r>
                <a:r>
                  <a:rPr lang="fr-FR" sz="2400" dirty="0" err="1"/>
                  <a:t>că</a:t>
                </a:r>
                <a:r>
                  <a:rPr lang="fr-FR" sz="2400" dirty="0"/>
                  <a:t> </a:t>
                </a:r>
                <a:r>
                  <a:rPr lang="fr-FR" sz="2400" dirty="0" err="1"/>
                  <a:t>înseamnă</a:t>
                </a:r>
                <a:r>
                  <a:rPr lang="fr-FR" sz="2400" dirty="0"/>
                  <a:t> un </a:t>
                </a:r>
                <a:r>
                  <a:rPr lang="fr-FR" sz="2400" dirty="0" err="1"/>
                  <a:t>coeficient</a:t>
                </a:r>
                <a:r>
                  <a:rPr lang="fr-FR" sz="2400" dirty="0"/>
                  <a:t> </a:t>
                </a:r>
                <a:r>
                  <a:rPr lang="fr-FR" sz="2400" dirty="0" err="1"/>
                  <a:t>predictor</a:t>
                </a:r>
                <a:r>
                  <a:rPr lang="en-US" sz="2400" dirty="0"/>
                  <a:t>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sz="2400" dirty="0">
                    <a:solidFill>
                      <a:schemeClr val="accent2">
                        <a:lumMod val="75000"/>
                      </a:schemeClr>
                    </a:solidFill>
                  </a:rPr>
                  <a:t>Ce </a:t>
                </a:r>
                <a:r>
                  <a:rPr lang="fr-FR" sz="2400" dirty="0" err="1">
                    <a:solidFill>
                      <a:schemeClr val="accent2">
                        <a:lumMod val="75000"/>
                      </a:schemeClr>
                    </a:solidFill>
                  </a:rPr>
                  <a:t>înseamnă</a:t>
                </a:r>
                <a:r>
                  <a:rPr lang="fr-FR" sz="2400" dirty="0">
                    <a:solidFill>
                      <a:schemeClr val="accent2">
                        <a:lumMod val="75000"/>
                      </a:schemeClr>
                    </a:solidFill>
                  </a:rPr>
                  <a:t> 7.5 </a:t>
                </a:r>
                <a:r>
                  <a:rPr lang="fr-FR" sz="2400" dirty="0" err="1">
                    <a:solidFill>
                      <a:schemeClr val="accent2">
                        <a:lumMod val="75000"/>
                      </a:schemeClr>
                    </a:solidFill>
                  </a:rPr>
                  <a:t>și</a:t>
                </a:r>
                <a:r>
                  <a:rPr lang="fr-FR" sz="2400" dirty="0">
                    <a:solidFill>
                      <a:schemeClr val="accent2">
                        <a:lumMod val="75000"/>
                      </a:schemeClr>
                    </a:solidFill>
                  </a:rPr>
                  <a:t> ce </a:t>
                </a:r>
                <a:r>
                  <a:rPr lang="fr-FR" sz="2400" dirty="0" err="1">
                    <a:solidFill>
                      <a:schemeClr val="accent2">
                        <a:lumMod val="75000"/>
                      </a:schemeClr>
                    </a:solidFill>
                  </a:rPr>
                  <a:t>înseamnă</a:t>
                </a:r>
                <a:r>
                  <a:rPr lang="fr-FR" sz="2400" dirty="0">
                    <a:solidFill>
                      <a:schemeClr val="accent2">
                        <a:lumMod val="75000"/>
                      </a:schemeClr>
                    </a:solidFill>
                  </a:rPr>
                  <a:t> 0.04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Dacă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mărim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reclama TV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cu </a:t>
                </a: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$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1000 de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dolari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care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vă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așteptați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să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fie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creșterea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vânzărilor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Dar dacă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Interpretarea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predictorilor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depinde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valori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deciziile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depind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cât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mult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avem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încredere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aceste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valori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7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Planul cursului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Modele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iare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Estima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coeficienților de regresie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Forță brută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exactă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Gradientului -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Intervale de încredere pentru estimările predictorilor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Evalua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importanței pr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edictor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ilor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Cât de bine cunoaștem modelul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24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22B038-280C-0C42-AF84-B1E7D6DBA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790" y="3998380"/>
            <a:ext cx="4104420" cy="2736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ro-RO" sz="2400" dirty="0"/>
                  <a:t>Interpretăm termenul </a:t>
                </a:r>
                <a14:m>
                  <m:oMath xmlns:m="http://schemas.openxmlformats.org/officeDocument/2006/math">
                    <m:r>
                      <a:rPr lang="ro-RO" sz="2400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d</a:t>
                </a:r>
                <a:r>
                  <a:rPr lang="en-US" sz="2400" dirty="0"/>
                  <a:t>in </a:t>
                </a:r>
                <a:r>
                  <a:rPr lang="en-US" sz="2400" dirty="0" err="1"/>
                  <a:t>observa</a:t>
                </a:r>
                <a:r>
                  <a:rPr lang="ro-RO" sz="2400" dirty="0"/>
                  <a:t>ț</a:t>
                </a:r>
                <a:r>
                  <a:rPr lang="en-US" sz="2400" dirty="0" err="1"/>
                  <a:t>i</a:t>
                </a:r>
                <a:r>
                  <a:rPr lang="ro-RO" sz="2400" dirty="0"/>
                  <a:t>i</a:t>
                </a:r>
                <a:endParaRPr lang="en-US" sz="2400" dirty="0"/>
              </a:p>
              <a:p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ca fiind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zgomotul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introdus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de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variații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aleatorii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în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sistemele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naturale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sau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impreciziile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instrumentelor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noastre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științifice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r>
                  <a:rPr lang="pt-BR" sz="2400" dirty="0"/>
                  <a:t>Dacă am ști forma exactă a</a:t>
                </a:r>
                <a:r>
                  <a:rPr lang="ro-RO" sz="2400" dirty="0"/>
                  <a:t> lui</a:t>
                </a:r>
                <a14:m>
                  <m:oMath xmlns:m="http://schemas.openxmlformats.org/officeDocument/2006/math">
                    <m:r>
                      <a:rPr lang="ro-RO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ro-RO" sz="2400" dirty="0"/>
                  <a:t> de </a:t>
                </a:r>
                <a:r>
                  <a:rPr lang="en-US" sz="2400" dirty="0"/>
                  <a:t>ex</a:t>
                </a:r>
                <a:r>
                  <a:rPr lang="ro-RO" sz="2400" dirty="0"/>
                  <a:t>emplu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ro-RO" sz="2400" dirty="0"/>
                  <a:t>și nu ar exista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,</m:t>
                    </m:r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atunci estimarea coeficienților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/>
                    </m:sSup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ar fi exactă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452894" cy="4948722"/>
              </a:xfrm>
              <a:blipFill>
                <a:blip r:embed="rId4"/>
                <a:stretch>
                  <a:fillRect l="-933" t="-985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112" y="1700210"/>
            <a:ext cx="2055939" cy="3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3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ro-RO" sz="2400" b="1" dirty="0">
                    <a:latin typeface="Karla" charset="0"/>
                    <a:ea typeface="Karla" charset="0"/>
                    <a:cs typeface="Karla" charset="0"/>
                  </a:rPr>
                  <a:t>Cu toate acestea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se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întâmplă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trei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lucruri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care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duc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la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neîncredere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în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valorile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/>
                    </m:sSup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𝜺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este întotdeauna întâlnit în practică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pt-BR" sz="2400" dirty="0">
                    <a:latin typeface="Karla" charset="0"/>
                    <a:ea typeface="Karla" charset="0"/>
                    <a:cs typeface="Karla" charset="0"/>
                  </a:rPr>
                  <a:t>nu cunoaștem forma exactă 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a lui</a:t>
                </a:r>
                <a14:m>
                  <m:oMath xmlns:m="http://schemas.openxmlformats.org/officeDocument/2006/math">
                    <m:r>
                      <a:rPr lang="ro-RO" sz="2400" b="0" i="0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514350" indent="-51435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eșantioanele sunt limitate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ro-RO" sz="2400" b="1" dirty="0">
                    <a:latin typeface="Karla" charset="0"/>
                    <a:ea typeface="Karla" charset="0"/>
                    <a:cs typeface="Karla" charset="0"/>
                  </a:rPr>
                  <a:t>Prima dată ne ocupăm de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Karla" charset="0"/>
                        <a:cs typeface="Karla" charset="0"/>
                      </a:rPr>
                      <m:t>𝛆</m:t>
                    </m:r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Numim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eroarea de măsurare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sau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b="1" i="1" dirty="0" err="1">
                    <a:latin typeface="Karla" charset="0"/>
                    <a:ea typeface="Karla" charset="0"/>
                    <a:cs typeface="Karla" charset="0"/>
                  </a:rPr>
                  <a:t>ero</a:t>
                </a:r>
                <a:r>
                  <a:rPr lang="ro-RO" sz="2400" b="1" i="1" dirty="0">
                    <a:latin typeface="Karla" charset="0"/>
                    <a:ea typeface="Karla" charset="0"/>
                    <a:cs typeface="Karla" charset="0"/>
                  </a:rPr>
                  <a:t>a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r</a:t>
                </a:r>
                <a:r>
                  <a:rPr lang="ro-RO" sz="2400" b="1" i="1" dirty="0">
                    <a:latin typeface="Karla" charset="0"/>
                    <a:ea typeface="Karla" charset="0"/>
                    <a:cs typeface="Karla" charset="0"/>
                  </a:rPr>
                  <a:t>e </a:t>
                </a:r>
                <a:r>
                  <a:rPr lang="en-US" sz="2400" b="1" i="1" dirty="0" err="1">
                    <a:latin typeface="Karla" charset="0"/>
                    <a:ea typeface="Karla" charset="0"/>
                    <a:cs typeface="Karla" charset="0"/>
                  </a:rPr>
                  <a:t>ireduc</a:t>
                </a:r>
                <a:r>
                  <a:rPr lang="ro-RO" sz="2400" b="1" i="1" dirty="0"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400" b="1" i="1" dirty="0" err="1">
                    <a:latin typeface="Karla" charset="0"/>
                    <a:ea typeface="Karla" charset="0"/>
                    <a:cs typeface="Karla" charset="0"/>
                  </a:rPr>
                  <a:t>ib</a:t>
                </a:r>
                <a:r>
                  <a:rPr lang="ro-RO" sz="2400" b="1" i="1" dirty="0">
                    <a:latin typeface="Karla" charset="0"/>
                    <a:ea typeface="Karla" charset="0"/>
                    <a:cs typeface="Karla" charset="0"/>
                  </a:rPr>
                  <a:t>i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l</a:t>
                </a:r>
                <a:r>
                  <a:rPr lang="ro-RO" sz="2400" b="1" i="1" dirty="0">
                    <a:latin typeface="Karla" charset="0"/>
                    <a:ea typeface="Karla" charset="0"/>
                    <a:cs typeface="Karla" charset="0"/>
                  </a:rPr>
                  <a:t>ă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, intrinsecă.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Bef>
                    <a:spcPts val="1824"/>
                  </a:spcBef>
                  <a:spcAft>
                    <a:spcPts val="600"/>
                  </a:spcAft>
                </a:pPr>
                <a:r>
                  <a:rPr lang="ro-RO" sz="2400" dirty="0">
                    <a:ea typeface="Cambria Math" charset="0"/>
                    <a:cs typeface="Cambria Math" charset="0"/>
                  </a:rPr>
                  <a:t>Datorită lui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de fiecare dată când măsurăm răspunsul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pentru o valoare fixă a lui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,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vom obține o observație diferită și, prin urmare, o estimare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diferită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pentru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/>
                    </m:sSup>
                    <m:r>
                      <a:rPr lang="en-US" sz="2400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 marL="514350" indent="-514350">
                  <a:spcAft>
                    <a:spcPts val="600"/>
                  </a:spcAft>
                  <a:buFont typeface="Arial" charset="0"/>
                  <a:buChar char="•"/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0552" y="983807"/>
                <a:ext cx="10883706" cy="2111143"/>
              </a:xfrm>
              <a:blipFill>
                <a:blip r:embed="rId3"/>
                <a:stretch>
                  <a:fillRect l="-896" t="-865" b="-105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6644" y="1489220"/>
            <a:ext cx="4653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36628E-BF49-FD46-93F6-669AC0E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6731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b="0" dirty="0">
                <a:ea typeface="Cambria Math" charset="0"/>
                <a:cs typeface="Cambria Math" charset="0"/>
              </a:rPr>
              <a:t>Pornim cu un model: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286000"/>
            <a:ext cx="5856730" cy="390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</p:spPr>
            <p:txBody>
              <a:bodyPr/>
              <a:lstStyle/>
              <a:p>
                <a:r>
                  <a:rPr lang="ro-RO" sz="2400" b="0" dirty="0">
                    <a:ea typeface="Cambria Math" charset="0"/>
                    <a:cs typeface="Cambria Math" charset="0"/>
                  </a:rPr>
                  <a:t>Pentru unele valori ale lui</a:t>
                </a:r>
                <a:r>
                  <a:rPr lang="en-US" sz="2400" b="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793917"/>
              </a:xfrm>
              <a:blipFill>
                <a:blip r:embed="rId4"/>
                <a:stretch>
                  <a:fillRect l="-945" t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8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B2848-1E2E-C646-AF7F-10110DB4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en-US" sz="2400" dirty="0">
                <a:ea typeface="Cambria Math" charset="0"/>
                <a:cs typeface="Cambria Math" charset="0"/>
              </a:rPr>
              <a:t>Dar, din </a:t>
            </a:r>
            <a:r>
              <a:rPr lang="en-US" sz="2400" dirty="0" err="1">
                <a:ea typeface="Cambria Math" charset="0"/>
                <a:cs typeface="Cambria Math" charset="0"/>
              </a:rPr>
              <a:t>cauza</a:t>
            </a:r>
            <a:r>
              <a:rPr lang="en-US" sz="2400" dirty="0">
                <a:ea typeface="Cambria Math" charset="0"/>
                <a:cs typeface="Cambria Math" charset="0"/>
              </a:rPr>
              <a:t> </a:t>
            </a:r>
            <a:r>
              <a:rPr lang="en-US" sz="2400" dirty="0" err="1">
                <a:ea typeface="Cambria Math" charset="0"/>
                <a:cs typeface="Cambria Math" charset="0"/>
              </a:rPr>
              <a:t>erorii</a:t>
            </a:r>
            <a:r>
              <a:rPr lang="en-US" sz="2400" dirty="0">
                <a:ea typeface="Cambria Math" charset="0"/>
                <a:cs typeface="Cambria Math" charset="0"/>
              </a:rPr>
              <a:t>, de </a:t>
            </a:r>
            <a:r>
              <a:rPr lang="en-US" sz="2400" dirty="0" err="1">
                <a:ea typeface="Cambria Math" charset="0"/>
                <a:cs typeface="Cambria Math" charset="0"/>
              </a:rPr>
              <a:t>fiecare</a:t>
            </a:r>
            <a:r>
              <a:rPr lang="en-US" sz="2400" dirty="0">
                <a:ea typeface="Cambria Math" charset="0"/>
                <a:cs typeface="Cambria Math" charset="0"/>
              </a:rPr>
              <a:t> </a:t>
            </a:r>
            <a:r>
              <a:rPr lang="en-US" sz="2400" dirty="0" err="1">
                <a:ea typeface="Cambria Math" charset="0"/>
                <a:cs typeface="Cambria Math" charset="0"/>
              </a:rPr>
              <a:t>dată</a:t>
            </a:r>
            <a:r>
              <a:rPr lang="en-US" sz="2400" dirty="0">
                <a:ea typeface="Cambria Math" charset="0"/>
                <a:cs typeface="Cambria Math" charset="0"/>
              </a:rPr>
              <a:t> </a:t>
            </a:r>
            <a:r>
              <a:rPr lang="en-US" sz="2400" dirty="0" err="1">
                <a:ea typeface="Cambria Math" charset="0"/>
                <a:cs typeface="Cambria Math" charset="0"/>
              </a:rPr>
              <a:t>când</a:t>
            </a:r>
            <a:r>
              <a:rPr lang="en-US" sz="2400" dirty="0">
                <a:ea typeface="Cambria Math" charset="0"/>
                <a:cs typeface="Cambria Math" charset="0"/>
              </a:rPr>
              <a:t> </a:t>
            </a:r>
            <a:r>
              <a:rPr lang="en-US" sz="2400" dirty="0" err="1">
                <a:ea typeface="Cambria Math" charset="0"/>
                <a:cs typeface="Cambria Math" charset="0"/>
              </a:rPr>
              <a:t>măsurăm</a:t>
            </a:r>
            <a:r>
              <a:rPr lang="en-US" sz="2400" dirty="0">
                <a:ea typeface="Cambria Math" charset="0"/>
                <a:cs typeface="Cambria Math" charset="0"/>
              </a:rPr>
              <a:t> </a:t>
            </a:r>
            <a:r>
              <a:rPr lang="en-US" sz="2400" dirty="0" err="1">
                <a:ea typeface="Cambria Math" charset="0"/>
                <a:cs typeface="Cambria Math" charset="0"/>
              </a:rPr>
              <a:t>răspunsul</a:t>
            </a:r>
            <a:r>
              <a:rPr lang="ro-RO" sz="2400" dirty="0">
                <a:ea typeface="Cambria Math" charset="0"/>
                <a:cs typeface="Cambria Math" charset="0"/>
              </a:rPr>
              <a:t> </a:t>
            </a:r>
            <a:r>
              <a:rPr lang="en-US" sz="2400" i="1" dirty="0"/>
              <a:t>Y</a:t>
            </a:r>
            <a:r>
              <a:rPr lang="en-US" sz="2400" dirty="0"/>
              <a:t> </a:t>
            </a:r>
            <a:r>
              <a:rPr lang="ro-RO" sz="2400" dirty="0"/>
              <a:t>pentru aceleasi valori fixate ale lui</a:t>
            </a:r>
            <a:r>
              <a:rPr lang="en-US" sz="2400" dirty="0"/>
              <a:t> X </a:t>
            </a:r>
            <a:r>
              <a:rPr lang="ro-RO" sz="2400" dirty="0"/>
              <a:t>vom obtine observații diferite</a:t>
            </a:r>
            <a:r>
              <a:rPr lang="en-US" sz="2400" dirty="0"/>
              <a:t>. </a:t>
            </a:r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4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Planul cursului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Modele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iare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Estima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coeficienților de regresie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Forță brută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exactă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Gradientului -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Intervale de încredere pentru estimările predictorilor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Evalua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importanței pr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edictor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ilor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Cât de bine cunoaștem modelul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13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624E2E-D5C5-1E48-A4C2-3989091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ro-RO" sz="2400" dirty="0">
                <a:ea typeface="Cambria Math" charset="0"/>
                <a:cs typeface="Cambria Math" charset="0"/>
              </a:rPr>
              <a:t>O serie de observații</a:t>
            </a:r>
            <a:r>
              <a:rPr lang="en-US" sz="2400" dirty="0">
                <a:ea typeface="Cambria Math" charset="0"/>
                <a:cs typeface="Cambria Math" charset="0"/>
              </a:rPr>
              <a:t>, “o</a:t>
            </a:r>
            <a:r>
              <a:rPr lang="ro-RO" sz="2400" dirty="0">
                <a:ea typeface="Cambria Math" charset="0"/>
                <a:cs typeface="Cambria Math" charset="0"/>
              </a:rPr>
              <a:t> realizare</a:t>
            </a:r>
            <a:r>
              <a:rPr lang="en-US" sz="2400" dirty="0">
                <a:ea typeface="Cambria Math" charset="0"/>
                <a:cs typeface="Cambria Math" charset="0"/>
              </a:rPr>
              <a:t>” </a:t>
            </a:r>
            <a:r>
              <a:rPr lang="ro-RO" sz="2400" dirty="0">
                <a:ea typeface="Cambria Math" charset="0"/>
                <a:cs typeface="Cambria Math" charset="0"/>
              </a:rPr>
              <a:t>– obținem un</a:t>
            </a:r>
            <a:r>
              <a:rPr lang="en-US" sz="2400" dirty="0">
                <a:ea typeface="Cambria Math" charset="0"/>
                <a:cs typeface="Cambria Math" charset="0"/>
              </a:rPr>
              <a:t> set </a:t>
            </a:r>
            <a:r>
              <a:rPr lang="ro-RO" sz="2400" dirty="0">
                <a:ea typeface="Cambria Math" charset="0"/>
                <a:cs typeface="Cambria Math" charset="0"/>
              </a:rPr>
              <a:t>de</a:t>
            </a:r>
            <a:r>
              <a:rPr lang="en-US" sz="2400" dirty="0">
                <a:ea typeface="Cambria Math" charset="0"/>
                <a:cs typeface="Cambria Math" charset="0"/>
              </a:rPr>
              <a:t>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 (</a:t>
            </a:r>
            <a:r>
              <a:rPr lang="ro-RO" sz="2400" dirty="0">
                <a:ea typeface="Cambria Math" charset="0"/>
                <a:cs typeface="Cambria Math" charset="0"/>
              </a:rPr>
              <a:t>marcate cu x roșu</a:t>
            </a:r>
            <a:r>
              <a:rPr lang="en-US" sz="2400" dirty="0">
                <a:ea typeface="Cambria Math" charset="0"/>
                <a:cs typeface="Cambria Math" charset="0"/>
              </a:rPr>
              <a:t>).  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27E86E-8E0E-FE44-BBB9-10C15929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ro-RO" sz="2400" dirty="0">
                <a:ea typeface="Cambria Math" charset="0"/>
                <a:cs typeface="Cambria Math" charset="0"/>
              </a:rPr>
              <a:t>Alt set de observații – același X</a:t>
            </a:r>
            <a:r>
              <a:rPr lang="en-US" sz="2400" dirty="0">
                <a:ea typeface="Cambria Math" charset="0"/>
                <a:cs typeface="Cambria Math" charset="0"/>
              </a:rPr>
              <a:t>, “</a:t>
            </a:r>
            <a:r>
              <a:rPr lang="ro-RO" sz="2400" dirty="0">
                <a:ea typeface="Cambria Math" charset="0"/>
                <a:cs typeface="Cambria Math" charset="0"/>
              </a:rPr>
              <a:t>altă realizare</a:t>
            </a:r>
            <a:r>
              <a:rPr lang="en-US" sz="2400" dirty="0">
                <a:ea typeface="Cambria Math" charset="0"/>
                <a:cs typeface="Cambria Math" charset="0"/>
              </a:rPr>
              <a:t>” </a:t>
            </a:r>
            <a:r>
              <a:rPr lang="ro-RO" sz="2400" dirty="0">
                <a:ea typeface="Cambria Math" charset="0"/>
                <a:cs typeface="Cambria Math" charset="0"/>
              </a:rPr>
              <a:t>– obținem alte valori</a:t>
            </a:r>
            <a:r>
              <a:rPr lang="en-US" sz="2400" dirty="0">
                <a:ea typeface="Cambria Math" charset="0"/>
                <a:cs typeface="Cambria Math" charset="0"/>
              </a:rPr>
              <a:t>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 (</a:t>
            </a:r>
            <a:r>
              <a:rPr lang="ro-RO" sz="2400" dirty="0">
                <a:ea typeface="Cambria Math" charset="0"/>
                <a:cs typeface="Cambria Math" charset="0"/>
              </a:rPr>
              <a:t>marcaj verde</a:t>
            </a:r>
            <a:r>
              <a:rPr lang="en-US" sz="2400" dirty="0">
                <a:ea typeface="Cambria Math" charset="0"/>
                <a:cs typeface="Cambria Math" charset="0"/>
              </a:rPr>
              <a:t>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57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78" y="1034544"/>
            <a:ext cx="10327008" cy="793917"/>
          </a:xfrm>
        </p:spPr>
        <p:txBody>
          <a:bodyPr/>
          <a:lstStyle/>
          <a:p>
            <a:r>
              <a:rPr lang="ro-RO" sz="2400" dirty="0">
                <a:ea typeface="Cambria Math" charset="0"/>
                <a:cs typeface="Cambria Math" charset="0"/>
              </a:rPr>
              <a:t>Alt set de observații – același X</a:t>
            </a:r>
            <a:r>
              <a:rPr lang="en-US" sz="2400" dirty="0">
                <a:ea typeface="Cambria Math" charset="0"/>
                <a:cs typeface="Cambria Math" charset="0"/>
              </a:rPr>
              <a:t>, “</a:t>
            </a:r>
            <a:r>
              <a:rPr lang="ro-RO" sz="2400" dirty="0">
                <a:ea typeface="Cambria Math" charset="0"/>
                <a:cs typeface="Cambria Math" charset="0"/>
              </a:rPr>
              <a:t>altă realizare</a:t>
            </a:r>
            <a:r>
              <a:rPr lang="en-US" sz="2400" dirty="0">
                <a:ea typeface="Cambria Math" charset="0"/>
                <a:cs typeface="Cambria Math" charset="0"/>
              </a:rPr>
              <a:t>” </a:t>
            </a:r>
            <a:r>
              <a:rPr lang="ro-RO" sz="2400" dirty="0">
                <a:ea typeface="Cambria Math" charset="0"/>
                <a:cs typeface="Cambria Math" charset="0"/>
              </a:rPr>
              <a:t>– obținem alte valori</a:t>
            </a:r>
            <a:r>
              <a:rPr lang="en-US" sz="2400" dirty="0">
                <a:ea typeface="Cambria Math" charset="0"/>
                <a:cs typeface="Cambria Math" charset="0"/>
              </a:rPr>
              <a:t> </a:t>
            </a:r>
            <a:r>
              <a:rPr lang="en-US" sz="2400" i="1" dirty="0">
                <a:ea typeface="Cambria Math" charset="0"/>
                <a:cs typeface="Cambria Math" charset="0"/>
              </a:rPr>
              <a:t>Y</a:t>
            </a:r>
            <a:r>
              <a:rPr lang="en-US" sz="2400" dirty="0">
                <a:ea typeface="Cambria Math" charset="0"/>
                <a:cs typeface="Cambria Math" charset="0"/>
              </a:rPr>
              <a:t> (</a:t>
            </a:r>
            <a:r>
              <a:rPr lang="ro-RO" sz="2400" dirty="0">
                <a:ea typeface="Cambria Math" charset="0"/>
                <a:cs typeface="Cambria Math" charset="0"/>
              </a:rPr>
              <a:t>marcaj negru</a:t>
            </a:r>
            <a:r>
              <a:rPr lang="en-US" sz="2400" dirty="0">
                <a:ea typeface="Cambria Math" charset="0"/>
                <a:cs typeface="Cambria Math" charset="0"/>
              </a:rPr>
              <a:t>).</a:t>
            </a:r>
            <a:endParaRPr lang="en-US" sz="2400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DCD17-4737-EB4B-965A-8637E3A5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sz="2400" dirty="0"/>
                  <a:t>Pentru fiecare din aceste </a:t>
                </a:r>
                <a:r>
                  <a:rPr lang="en-US" sz="2400" dirty="0"/>
                  <a:t>“</a:t>
                </a:r>
                <a:r>
                  <a:rPr lang="en-US" sz="2400" dirty="0" err="1"/>
                  <a:t>realiz</a:t>
                </a:r>
                <a:r>
                  <a:rPr lang="ro-RO" sz="2400" dirty="0"/>
                  <a:t>ări</a:t>
                </a:r>
                <a:r>
                  <a:rPr lang="en-US" sz="2400" dirty="0"/>
                  <a:t>”</a:t>
                </a:r>
                <a:r>
                  <a:rPr lang="ro-RO" sz="2400" dirty="0"/>
                  <a:t> ale lui Y</a:t>
                </a:r>
                <a:r>
                  <a:rPr lang="en-US" sz="2400" dirty="0"/>
                  <a:t>, </a:t>
                </a:r>
                <a:r>
                  <a:rPr lang="it-IT" sz="2400" dirty="0"/>
                  <a:t>am putea </a:t>
                </a:r>
                <a:r>
                  <a:rPr lang="ro-RO" sz="2400" dirty="0"/>
                  <a:t>alcătui </a:t>
                </a:r>
                <a:r>
                  <a:rPr lang="it-IT" sz="2400" dirty="0"/>
                  <a:t> un model și o estimare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:r>
                  <a:rPr lang="ro-RO" sz="2400" dirty="0">
                    <a:ea typeface="Cambria Math" charset="0"/>
                    <a:cs typeface="Cambria Math" charset="0"/>
                  </a:rPr>
                  <a:t>și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0DF78-2640-8D4E-B418-09D4DB7B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o-RO" sz="2400" dirty="0"/>
                  <a:t>Pentru fiecare din aceste </a:t>
                </a:r>
                <a:r>
                  <a:rPr lang="en-US" sz="2400" dirty="0"/>
                  <a:t>“</a:t>
                </a:r>
                <a:r>
                  <a:rPr lang="en-US" sz="2400" dirty="0" err="1"/>
                  <a:t>realiz</a:t>
                </a:r>
                <a:r>
                  <a:rPr lang="ro-RO" sz="2400" dirty="0"/>
                  <a:t>ări</a:t>
                </a:r>
                <a:r>
                  <a:rPr lang="en-US" sz="2400" dirty="0"/>
                  <a:t>”</a:t>
                </a:r>
                <a:r>
                  <a:rPr lang="ro-RO" sz="2400" dirty="0"/>
                  <a:t> ale lui Y</a:t>
                </a:r>
                <a:r>
                  <a:rPr lang="en-US" sz="2400" dirty="0"/>
                  <a:t>, </a:t>
                </a:r>
                <a:r>
                  <a:rPr lang="it-IT" sz="2400" dirty="0"/>
                  <a:t>am putea </a:t>
                </a:r>
                <a:r>
                  <a:rPr lang="ro-RO" sz="2400" dirty="0"/>
                  <a:t>alcătui </a:t>
                </a:r>
                <a:r>
                  <a:rPr lang="it-IT" sz="2400" dirty="0"/>
                  <a:t> un model și o estimare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:r>
                  <a:rPr lang="ro-RO" sz="2400" dirty="0">
                    <a:ea typeface="Cambria Math" charset="0"/>
                    <a:cs typeface="Cambria Math" charset="0"/>
                  </a:rPr>
                  <a:t>și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5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96AD7-ADD4-464E-8A89-7FE5E2272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90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ro-RO" sz="2400" dirty="0"/>
                  <a:t>Pentru fiecare din aceste </a:t>
                </a:r>
                <a:r>
                  <a:rPr lang="en-US" sz="2400" dirty="0"/>
                  <a:t>“</a:t>
                </a:r>
                <a:r>
                  <a:rPr lang="en-US" sz="2400" dirty="0" err="1"/>
                  <a:t>realiz</a:t>
                </a:r>
                <a:r>
                  <a:rPr lang="ro-RO" sz="2400" dirty="0"/>
                  <a:t>ări</a:t>
                </a:r>
                <a:r>
                  <a:rPr lang="en-US" sz="2400" dirty="0"/>
                  <a:t>”</a:t>
                </a:r>
                <a:r>
                  <a:rPr lang="ro-RO" sz="2400" dirty="0"/>
                  <a:t> ale lui Y</a:t>
                </a:r>
                <a:r>
                  <a:rPr lang="en-US" sz="2400" dirty="0"/>
                  <a:t>, </a:t>
                </a:r>
                <a:r>
                  <a:rPr lang="it-IT" sz="2400" dirty="0"/>
                  <a:t>am putea </a:t>
                </a:r>
                <a:r>
                  <a:rPr lang="ro-RO" sz="2400" dirty="0"/>
                  <a:t>alcătui </a:t>
                </a:r>
                <a:r>
                  <a:rPr lang="it-IT" sz="2400" dirty="0"/>
                  <a:t> un model și o estimare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:r>
                  <a:rPr lang="ro-RO" sz="2400" dirty="0">
                    <a:ea typeface="Cambria Math" charset="0"/>
                    <a:cs typeface="Cambria Math" charset="0"/>
                  </a:rPr>
                  <a:t>și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>
                <a:blip r:embed="rId2"/>
                <a:stretch>
                  <a:fillRect l="-945" t="-5517" b="-1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E4D65-CCA9-3945-87FA-8565D458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4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9"/>
                <a:ext cx="10704993" cy="879642"/>
              </a:xfrm>
            </p:spPr>
            <p:txBody>
              <a:bodyPr/>
              <a:lstStyle/>
              <a:p>
                <a:r>
                  <a:rPr lang="da-DK" sz="2400" dirty="0"/>
                  <a:t>Deci, dacă avem doar un set de măsurători</a:t>
                </a:r>
                <a:r>
                  <a:rPr lang="ro-RO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  <m:r>
                      <a:rPr lang="en-US" sz="2400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ro-RO" sz="2400" dirty="0"/>
                  <a:t>estimatele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:r>
                  <a:rPr lang="ro-RO" sz="2400" dirty="0">
                    <a:ea typeface="Cambria Math" charset="0"/>
                    <a:cs typeface="Cambria Math" charset="0"/>
                  </a:rPr>
                  <a:t>și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sunt doar pentru această realizare specială. 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9"/>
                <a:ext cx="10704993" cy="879642"/>
              </a:xfrm>
              <a:blipFill>
                <a:blip r:embed="rId3"/>
                <a:stretch>
                  <a:fillRect l="-911" t="-3448" b="-1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</p:spPr>
            <p:txBody>
              <a:bodyPr/>
              <a:lstStyle/>
              <a:p>
                <a:r>
                  <a:rPr lang="da-DK" sz="2400" dirty="0"/>
                  <a:t>Deci, dacă avem doar un set de măsurători</a:t>
                </a:r>
                <a:r>
                  <a:rPr lang="ro-RO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charset="0"/>
                      </a:rPr>
                      <m:t>{</m:t>
                    </m:r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}</m:t>
                    </m:r>
                    <m:r>
                      <a:rPr lang="en-US" sz="2400">
                        <a:latin typeface="Cambria Math" charset="0"/>
                      </a:rPr>
                      <m:t>, </m:t>
                    </m:r>
                  </m:oMath>
                </a14:m>
                <a:r>
                  <a:rPr lang="ro-RO" sz="2400" dirty="0"/>
                  <a:t>estimatele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:r>
                  <a:rPr lang="ro-RO" sz="2400" dirty="0">
                    <a:ea typeface="Cambria Math" charset="0"/>
                    <a:cs typeface="Cambria Math" charset="0"/>
                  </a:rPr>
                  <a:t>și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sunt doar pentru această realizare specială.  </a:t>
                </a:r>
              </a:p>
              <a:p>
                <a:endParaRPr lang="ro-RO" sz="2400" b="1" dirty="0"/>
              </a:p>
              <a:p>
                <a:r>
                  <a:rPr lang="ro-RO" sz="2400" b="1" dirty="0"/>
                  <a:t>Întrebare</a:t>
                </a:r>
                <a:r>
                  <a:rPr lang="en-US" sz="2400" b="1" dirty="0"/>
                  <a:t>: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aceasta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doar</a:t>
                </a:r>
                <a:r>
                  <a:rPr lang="en-US" sz="2400" dirty="0"/>
                  <a:t> o </a:t>
                </a:r>
                <a:r>
                  <a:rPr lang="en-US" sz="2400" dirty="0" err="1"/>
                  <a:t>realizare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realității</a:t>
                </a:r>
                <a:r>
                  <a:rPr lang="en-US" sz="2400" dirty="0"/>
                  <a:t>, cum </a:t>
                </a:r>
                <a:r>
                  <a:rPr lang="en-US" sz="2400" dirty="0" err="1"/>
                  <a:t>putem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cunoaște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adevărul</a:t>
                </a:r>
                <a:r>
                  <a:rPr lang="en-US" sz="2400" dirty="0"/>
                  <a:t>? Cum ne </a:t>
                </a:r>
                <a:r>
                  <a:rPr lang="en-US" sz="2400" dirty="0" err="1"/>
                  <a:t>descurcăm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această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enigmă</a:t>
                </a:r>
                <a:r>
                  <a:rPr lang="en-US" sz="2400" dirty="0"/>
                  <a:t>? </a:t>
                </a:r>
              </a:p>
              <a:p>
                <a:endParaRPr lang="en-US" sz="2400" dirty="0"/>
              </a:p>
              <a:p>
                <a:r>
                  <a:rPr lang="en-US" sz="2400" b="1" dirty="0" err="1"/>
                  <a:t>Imagin</a:t>
                </a:r>
                <a:r>
                  <a:rPr lang="ro-RO" sz="2400" b="1" dirty="0"/>
                  <a:t>ați-vă</a:t>
                </a:r>
                <a:r>
                  <a:rPr lang="en-US" sz="2400" dirty="0"/>
                  <a:t> (</a:t>
                </a:r>
                <a:r>
                  <a:rPr lang="ro-RO" sz="2400" dirty="0"/>
                  <a:t>realism </a:t>
                </a:r>
                <a:r>
                  <a:rPr lang="en-US" sz="2400" dirty="0"/>
                  <a:t>magic</a:t>
                </a:r>
                <a:r>
                  <a:rPr lang="ro-RO" sz="2400" dirty="0"/>
                  <a:t>)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avem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universuri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paralele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repetăm</a:t>
                </a:r>
                <a:r>
                  <a:rPr lang="en-US" sz="2400" dirty="0"/>
                  <a:t> ​​</a:t>
                </a:r>
                <a:r>
                  <a:rPr lang="en-US" sz="2400" dirty="0" err="1"/>
                  <a:t>acest</a:t>
                </a:r>
                <a:r>
                  <a:rPr lang="en-US" sz="2400" dirty="0"/>
                  <a:t> experiment pe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dintre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celelalte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universuri</a:t>
                </a:r>
                <a:r>
                  <a:rPr lang="ro-RO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9"/>
                <a:ext cx="10327008" cy="879642"/>
              </a:xfrm>
              <a:blipFill>
                <a:blip r:embed="rId3"/>
                <a:stretch>
                  <a:fillRect l="-945" t="-3448" b="-30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48571" y="4587667"/>
            <a:ext cx="3703320" cy="2468880"/>
            <a:chOff x="1048571" y="4587667"/>
            <a:chExt cx="3703320" cy="24688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C96AD7-ADD4-464E-8A89-7FE5E227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571" y="4587667"/>
              <a:ext cx="3703320" cy="2468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563903" y="4587823"/>
              <a:ext cx="1191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Universe 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61056" y="4554227"/>
            <a:ext cx="3703320" cy="2486809"/>
            <a:chOff x="4061056" y="4554227"/>
            <a:chExt cx="3703320" cy="24868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20DF78-2640-8D4E-B418-09D4DB7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1056" y="4572156"/>
              <a:ext cx="3703320" cy="24688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01018" y="4554227"/>
              <a:ext cx="1183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B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32622" y="4577684"/>
            <a:ext cx="3703319" cy="2481281"/>
            <a:chOff x="7132622" y="4577684"/>
            <a:chExt cx="3703319" cy="24812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0E4D65-CCA9-3945-87FA-8565D4589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2622" y="4590085"/>
              <a:ext cx="3703319" cy="24688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508437" y="4577684"/>
              <a:ext cx="1182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Universe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72"/>
              </a:spcBef>
              <a:spcAft>
                <a:spcPts val="600"/>
              </a:spcAft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50445"/>
                <a:ext cx="10327008" cy="8796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realismele</a:t>
            </a:r>
            <a:r>
              <a:rPr lang="en-US" sz="2400" dirty="0"/>
              <a:t> </a:t>
            </a:r>
            <a:r>
              <a:rPr lang="en-US" sz="2400" dirty="0" err="1"/>
              <a:t>noastre</a:t>
            </a:r>
            <a:r>
              <a:rPr lang="en-US" sz="2400" dirty="0"/>
              <a:t> </a:t>
            </a:r>
            <a:r>
              <a:rPr lang="en-US" sz="2400" dirty="0" err="1"/>
              <a:t>magice</a:t>
            </a:r>
            <a:r>
              <a:rPr lang="en-US" sz="2400" dirty="0"/>
              <a:t>, </a:t>
            </a:r>
            <a:r>
              <a:rPr lang="en-US" sz="2400" dirty="0" err="1"/>
              <a:t>putem</a:t>
            </a:r>
            <a:r>
              <a:rPr lang="en-US" sz="2400" dirty="0"/>
              <a:t> </a:t>
            </a:r>
            <a:r>
              <a:rPr lang="ro-RO" sz="2400" dirty="0"/>
              <a:t>eșantiona</a:t>
            </a:r>
            <a:r>
              <a:rPr lang="en-US" sz="2400" dirty="0"/>
              <a:t> </a:t>
            </a:r>
            <a:r>
              <a:rPr lang="en-US" sz="2400" dirty="0" err="1"/>
              <a:t>acum</a:t>
            </a:r>
            <a:r>
              <a:rPr lang="en-US" sz="2400" dirty="0"/>
              <a:t> de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ori</a:t>
            </a:r>
            <a:r>
              <a:rPr lang="en-US" sz="24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5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2400" dirty="0"/>
              <a:t>Alt eșantion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Planul cursului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b="1" dirty="0">
                    <a:latin typeface="Karla" charset="0"/>
                    <a:ea typeface="Karla" charset="0"/>
                    <a:cs typeface="Karla" charset="0"/>
                  </a:rPr>
                  <a:t>Modele 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Lin</a:t>
                </a:r>
                <a:r>
                  <a:rPr lang="ro-RO" sz="2400" b="1" dirty="0">
                    <a:latin typeface="Karla" charset="0"/>
                    <a:ea typeface="Karla" charset="0"/>
                    <a:cs typeface="Karla" charset="0"/>
                  </a:rPr>
                  <a:t>iare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Estima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coeficienților de regresie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Forță brută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exactă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Gradientului -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Intervale de încredere pentru estimările predictorilor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Evalua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importanței pr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edictor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ilor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Cât de bine cunoaștem modelul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402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2400" dirty="0"/>
              <a:t>Și încă unul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57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2400" dirty="0"/>
              <a:t>Și încă unul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0856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3415" y="983807"/>
            <a:ext cx="10327008" cy="87964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2400" dirty="0"/>
              <a:t>Și tot așa de 100 de ori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755648"/>
            <a:ext cx="10058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2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69" y="2167434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Acum </a:t>
                </a:r>
                <a:r>
                  <a:rPr lang="en-US" sz="2400" dirty="0" err="1"/>
                  <a:t>putem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estima</a:t>
                </a:r>
                <a:r>
                  <a:rPr lang="en-US" sz="2400" dirty="0"/>
                  <a:t> media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deviația</a:t>
                </a:r>
                <a:r>
                  <a:rPr lang="en-US" sz="2400" dirty="0"/>
                  <a:t> standard a </a:t>
                </a:r>
                <a:r>
                  <a:rPr lang="en-US" sz="2400" dirty="0" err="1"/>
                  <a:t>tuturor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estimărilor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V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arian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țele lui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 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se mai numesc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er</a:t>
                </a:r>
                <a:r>
                  <a:rPr lang="ro-RO" sz="2400" b="1" i="1" dirty="0">
                    <a:latin typeface="Karla" charset="0"/>
                    <a:ea typeface="Karla" charset="0"/>
                    <a:cs typeface="Karla" charset="0"/>
                  </a:rPr>
                  <a:t>ori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b="1" i="1" dirty="0">
                    <a:latin typeface="Karla" charset="0"/>
                    <a:ea typeface="Karla" charset="0"/>
                    <a:cs typeface="Karla" charset="0"/>
                  </a:rPr>
                  <a:t>standard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4" y="983807"/>
                <a:ext cx="11009293" cy="879642"/>
              </a:xfrm>
              <a:prstGeom prst="rect">
                <a:avLst/>
              </a:prstGeom>
              <a:blipFill>
                <a:blip r:embed="rId4"/>
                <a:stretch>
                  <a:fillRect l="-886" t="-3448" b="-241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132320" y="32703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6735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403" y="1963057"/>
            <a:ext cx="6515100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Intervale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încredere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estimările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predictorilor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413827" y="2989943"/>
            <a:ext cx="1538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855027" y="2714171"/>
            <a:ext cx="2692400" cy="72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9625" y="28052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68%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4787" y="2554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În cele din urmă putem calcula intervalele de încredere, care sunt intervalele de valori astfel încât </a:t>
                </a:r>
                <a:r>
                  <a:rPr lang="en-US" sz="2400" b="1" dirty="0"/>
                  <a:t>adevărata valoare </a:t>
                </a:r>
                <a:r>
                  <a:rPr lang="en-US" sz="2400" dirty="0"/>
                  <a:t>a lui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este conținută în acest interval cu n</a:t>
                </a:r>
                <a:r>
                  <a:rPr lang="ro-RO" sz="2400" dirty="0"/>
                  <a:t>%</a:t>
                </a:r>
                <a:r>
                  <a:rPr lang="en-US" sz="2400" dirty="0"/>
                  <a:t> procent de probabilitate.</a:t>
                </a: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983807"/>
                <a:ext cx="10327008" cy="879642"/>
              </a:xfrm>
              <a:prstGeom prst="rect">
                <a:avLst/>
              </a:prstGeom>
              <a:blipFill>
                <a:blip r:embed="rId4"/>
                <a:stretch>
                  <a:fillRect l="-945" t="-5517" b="-503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956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err="1"/>
              <a:t>Și</a:t>
            </a:r>
            <a:r>
              <a:rPr lang="en-US" sz="2400" dirty="0"/>
              <a:t>, de </a:t>
            </a:r>
            <a:r>
              <a:rPr lang="en-US" sz="2400" dirty="0" err="1"/>
              <a:t>asemenea</a:t>
            </a:r>
            <a:r>
              <a:rPr lang="en-US" sz="2400" dirty="0"/>
              <a:t>, </a:t>
            </a:r>
            <a:r>
              <a:rPr lang="en-US" sz="2400" dirty="0" err="1"/>
              <a:t>putem</a:t>
            </a:r>
            <a:r>
              <a:rPr lang="en-US" sz="2400" dirty="0"/>
              <a:t> </a:t>
            </a:r>
            <a:r>
              <a:rPr lang="en-US" sz="2400" dirty="0" err="1"/>
              <a:t>răspunde</a:t>
            </a:r>
            <a:r>
              <a:rPr lang="en-US" sz="2400" dirty="0"/>
              <a:t> la </a:t>
            </a:r>
            <a:r>
              <a:rPr lang="en-US" sz="2400" dirty="0" err="1"/>
              <a:t>întrebarea</a:t>
            </a:r>
            <a:r>
              <a:rPr lang="en-US" sz="2400" dirty="0"/>
              <a:t> „</a:t>
            </a: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semnificativi</a:t>
            </a:r>
            <a:r>
              <a:rPr lang="en-US" sz="2400" dirty="0"/>
              <a:t> sunt </a:t>
            </a:r>
            <a:r>
              <a:rPr lang="en-US" sz="2400" dirty="0" err="1"/>
              <a:t>predictorii</a:t>
            </a:r>
            <a:r>
              <a:rPr lang="en-US" sz="2400" dirty="0"/>
              <a:t>?” </a:t>
            </a:r>
            <a:r>
              <a:rPr lang="en-US" sz="2400" dirty="0" err="1"/>
              <a:t>Aici</a:t>
            </a:r>
            <a:r>
              <a:rPr lang="en-US" sz="2400" dirty="0"/>
              <a:t> </a:t>
            </a:r>
            <a:r>
              <a:rPr lang="en-US" sz="2400" dirty="0" err="1"/>
              <a:t>vom</a:t>
            </a:r>
            <a:r>
              <a:rPr lang="en-US" sz="2400" dirty="0"/>
              <a:t> </a:t>
            </a:r>
            <a:r>
              <a:rPr lang="en-US" sz="2400" dirty="0" err="1"/>
              <a:t>arăta</a:t>
            </a:r>
            <a:r>
              <a:rPr lang="en-US" sz="2400" dirty="0"/>
              <a:t> </a:t>
            </a:r>
            <a:r>
              <a:rPr lang="en-US" sz="2400" dirty="0" err="1"/>
              <a:t>aceeași</a:t>
            </a:r>
            <a:r>
              <a:rPr lang="en-US" sz="2400" dirty="0"/>
              <a:t> </a:t>
            </a:r>
            <a:r>
              <a:rPr lang="en-US" sz="2400" dirty="0" err="1"/>
              <a:t>analiză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toți</a:t>
            </a:r>
            <a:r>
              <a:rPr lang="en-US" sz="2400" dirty="0"/>
              <a:t> </a:t>
            </a:r>
            <a:r>
              <a:rPr lang="en-US" sz="2400" dirty="0" err="1"/>
              <a:t>cei</a:t>
            </a:r>
            <a:r>
              <a:rPr lang="en-US" sz="2400" dirty="0"/>
              <a:t> </a:t>
            </a:r>
            <a:r>
              <a:rPr lang="en-US" sz="2400" dirty="0" err="1"/>
              <a:t>trei</a:t>
            </a:r>
            <a:r>
              <a:rPr lang="en-US" sz="2400" dirty="0"/>
              <a:t> </a:t>
            </a:r>
            <a:r>
              <a:rPr lang="en-US" sz="2400" dirty="0" err="1"/>
              <a:t>predictori</a:t>
            </a:r>
            <a:r>
              <a:rPr lang="en-US" sz="2400" dirty="0"/>
              <a:t>.</a:t>
            </a:r>
            <a:endParaRPr lang="ro-RO" sz="2400" dirty="0"/>
          </a:p>
          <a:p>
            <a:pPr>
              <a:spcAft>
                <a:spcPts val="600"/>
              </a:spcAft>
            </a:pPr>
            <a:r>
              <a:rPr lang="ro-RO" sz="2400" b="1" dirty="0"/>
              <a:t>Întrebare</a:t>
            </a:r>
            <a:r>
              <a:rPr lang="en-US" sz="2400" dirty="0"/>
              <a:t>: </a:t>
            </a:r>
            <a:r>
              <a:rPr lang="ro-RO" sz="2400" dirty="0"/>
              <a:t>Care din ei este (mai) important</a:t>
            </a:r>
            <a:r>
              <a:rPr lang="en-US" sz="2400" dirty="0"/>
              <a:t>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3254" y="5421320"/>
            <a:ext cx="1056744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Înainte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răspunde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această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întrebare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trebuie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răspundem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la 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altă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întrebare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933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Planul cursului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Modele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iare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Estima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coeficienților de regresie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Forță brută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exactă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Gradientului -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Intervale de încredere pentru estimările predictorilor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Evalua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importanței pr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edictor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ilor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Cât de bine cunoaștem modelul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626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2329" y="1237129"/>
            <a:ext cx="1075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lipsa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imaginației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active, 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universurilor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paralele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ș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.a.m.d.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avem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nevoie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modalitate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alternativă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a produce 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seturi de date sintetice într-un mod care se a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seamănă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cu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universurile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paralele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/>
          </a:p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2329" y="3129955"/>
            <a:ext cx="1057835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Bootstrapping-ul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practica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eșantionării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din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datele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observate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(X, Y) 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pentru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estimarea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proprietăților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statistice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9259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539" y="1343896"/>
            <a:ext cx="6541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Imaginați-vă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că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avem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5 bile de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biliard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într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-o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găleată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06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310" y="3389420"/>
            <a:ext cx="457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280" y="1344168"/>
            <a:ext cx="10016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Mai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întâi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alegem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aleatoriu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 minge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și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o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reproducem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Aceasta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se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numește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1" dirty="0" err="1">
                <a:latin typeface="Karla" charset="0"/>
                <a:ea typeface="Karla" charset="0"/>
                <a:cs typeface="Karla" charset="0"/>
              </a:rPr>
              <a:t>eșantionare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 cu </a:t>
            </a:r>
            <a:r>
              <a:rPr lang="en-US" sz="2400" b="1" dirty="0" err="1">
                <a:latin typeface="Karla" charset="0"/>
                <a:ea typeface="Karla" charset="0"/>
                <a:cs typeface="Karla" charset="0"/>
              </a:rPr>
              <a:t>înlocuire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</a:t>
            </a:r>
            <a:endParaRPr lang="en-US" sz="24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3135" y="1698298"/>
            <a:ext cx="5630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Mutăm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mingea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reprodusă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pe o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altă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găleată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8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11836 -0.19954 C 0.14284 -0.24445 0.17995 -0.26852 0.21875 -0.26852 C 0.26289 -0.26852 0.29831 -0.24445 0.32278 -0.19954 L 0.44127 3.7037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-1342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Modele liniare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Rețineți că, în construirea modelului nostru kNN pentru predicție, nu am calculat o formă închisă pentru</a:t>
                </a:r>
                <a14:m>
                  <m:oMath xmlns:m="http://schemas.openxmlformats.org/officeDocument/2006/math">
                    <m:r>
                      <a:rPr lang="ro-RO" sz="2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. </a:t>
                </a:r>
              </a:p>
              <a:p>
                <a:pPr>
                  <a:spcAft>
                    <a:spcPts val="2400"/>
                  </a:spcAft>
                </a:pPr>
                <a:r>
                  <a:rPr lang="ro-RO" sz="2400" dirty="0"/>
                  <a:t>Dar ce facem cu o întrebare de  tipul</a:t>
                </a:r>
                <a:r>
                  <a:rPr lang="en-US" sz="2400" dirty="0"/>
                  <a:t>: </a:t>
                </a:r>
              </a:p>
              <a:p>
                <a:r>
                  <a:rPr lang="en-US" sz="2500" i="1" dirty="0">
                    <a:solidFill>
                      <a:schemeClr val="tx2"/>
                    </a:solidFill>
                  </a:rPr>
                  <a:t>	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“</a:t>
                </a:r>
                <a:r>
                  <a:rPr lang="en-US" sz="2500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cât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 de </a:t>
                </a:r>
                <a:r>
                  <a:rPr lang="en-US" sz="2500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mult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 ne </a:t>
                </a:r>
                <a:r>
                  <a:rPr lang="en-US" sz="2500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așteptăm</a:t>
                </a:r>
                <a:r>
                  <a:rPr lang="ro-RO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 să crească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500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vânzări</a:t>
                </a:r>
                <a:r>
                  <a:rPr lang="ro-RO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le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500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dacă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500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dublăm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500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bugetul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500" i="1" dirty="0" err="1">
                    <a:solidFill>
                      <a:schemeClr val="accent2">
                        <a:lumMod val="75000"/>
                      </a:schemeClr>
                    </a:solidFill>
                  </a:rPr>
                  <a:t>publicității</a:t>
                </a:r>
                <a:r>
                  <a:rPr lang="en-US" sz="2500" i="1" dirty="0">
                    <a:solidFill>
                      <a:schemeClr val="accent2">
                        <a:lumMod val="75000"/>
                      </a:schemeClr>
                    </a:solidFill>
                  </a:rPr>
                  <a:t> TV?” 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b="1" dirty="0" err="1"/>
                  <a:t>Alternativ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putem</a:t>
                </a:r>
                <a:r>
                  <a:rPr lang="en-US" sz="2400" dirty="0"/>
                  <a:t> construi un model presupunând mai întâi o formă </a:t>
                </a:r>
                <a:r>
                  <a:rPr lang="en-US" sz="2400" dirty="0" err="1"/>
                  <a:t>simplă</a:t>
                </a:r>
                <a:r>
                  <a:rPr lang="en-US" sz="2400" dirty="0"/>
                  <a:t> de</a:t>
                </a:r>
                <a:r>
                  <a:rPr lang="ro-RO" sz="2400" dirty="0"/>
                  <a:t> pentru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185" y="1096854"/>
                <a:ext cx="11162523" cy="4588091"/>
              </a:xfrm>
              <a:blipFill>
                <a:blip r:embed="rId2"/>
                <a:stretch>
                  <a:fillRect l="-928" t="-1062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27633-F65F-754F-A436-835CC302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0" y="4979682"/>
            <a:ext cx="4866640" cy="375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408013"/>
            <a:ext cx="2146172" cy="1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9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25" y="3764070"/>
            <a:ext cx="457200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539" y="1343896"/>
            <a:ext cx="7016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Apoi alegem aleator o altă minge și o repetăm ​​din nou.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3539" y="1767695"/>
            <a:ext cx="7531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și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înainte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mutăm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mingea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reprodusă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cealaltă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găleată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L 0.10456 -0.19306 C 0.12631 -0.23635 0.15899 -0.25973 0.19336 -0.25973 C 0.23243 -0.25973 0.26368 -0.23635 0.28542 -0.19306 L 0.39011 0.0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9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4050660"/>
            <a:ext cx="457200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539" y="1343896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Repetăm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​​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proces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43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13073 -0.33217 C 0.15781 -0.40694 0.1987 -0.44722 0.24166 -0.44722 C 0.29036 -0.44722 0.32956 -0.40694 0.35664 -0.33217 L 0.4875 -4.0740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2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93539" y="1343896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Din nou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9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3539" y="134389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Și din nou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05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663" y="37640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683" y="3789573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93539" y="1343896"/>
            <a:ext cx="1047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Până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când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„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cealaltă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”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găleată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lang="en-US" sz="24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același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număr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de bile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și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cea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originală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05318" y="5321574"/>
            <a:ext cx="834757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new bucket represents a new parallel universe </a:t>
            </a:r>
          </a:p>
        </p:txBody>
      </p:sp>
    </p:spTree>
    <p:extLst>
      <p:ext uri="{BB962C8B-B14F-4D97-AF65-F5344CB8AC3E}">
        <p14:creationId xmlns:p14="http://schemas.microsoft.com/office/powerpoint/2010/main" val="8496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10" y="33894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410" y="3651421"/>
            <a:ext cx="457200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3539" y="1343896"/>
            <a:ext cx="650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Repetăm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​​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același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proces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și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obținem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un alt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eșantion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1395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381421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357" y="2381421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10" y="3994807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10" y="4172121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191" y="384662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183" y="3422821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6320" y="361802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426" y="4050972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663" y="4140576"/>
            <a:ext cx="457200" cy="4572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18100" y="3618020"/>
            <a:ext cx="1346200" cy="51810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1210" y="3714921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601" y="3253642"/>
            <a:ext cx="457200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206" y="3600913"/>
            <a:ext cx="457200" cy="45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539" y="1343896"/>
            <a:ext cx="7152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Repetăm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​​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același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proces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și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obținem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un alt </a:t>
            </a:r>
            <a:r>
              <a:rPr lang="en-US" sz="2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eșantion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9106" y="5321574"/>
            <a:ext cx="891378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Aceste noi găleți reprezintă universurile paralele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20715" y="1507403"/>
            <a:ext cx="10327008" cy="48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Definiție</a:t>
            </a:r>
            <a:endParaRPr lang="en-US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ro-RO" dirty="0"/>
              <a:t>E</a:t>
            </a:r>
            <a:r>
              <a:rPr lang="en-US" dirty="0" err="1"/>
              <a:t>stimarea</a:t>
            </a:r>
            <a:r>
              <a:rPr lang="en-US" dirty="0"/>
              <a:t> </a:t>
            </a:r>
            <a:r>
              <a:rPr lang="ro-RO" dirty="0"/>
              <a:t>E</a:t>
            </a:r>
            <a:r>
              <a:rPr lang="en-US" dirty="0" err="1"/>
              <a:t>rorii</a:t>
            </a:r>
            <a:r>
              <a:rPr lang="en-US" dirty="0"/>
              <a:t> de </a:t>
            </a:r>
            <a:r>
              <a:rPr lang="ro-RO" dirty="0"/>
              <a:t>E</a:t>
            </a:r>
            <a:r>
              <a:rPr lang="en-US" dirty="0" err="1"/>
              <a:t>șantionare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solidFill>
                <a:schemeClr val="bg1">
                  <a:lumMod val="85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dirty="0"/>
                  <a:t>Bootstrapping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practica</a:t>
                </a:r>
                <a:r>
                  <a:rPr lang="en-US" dirty="0"/>
                  <a:t> </a:t>
                </a:r>
                <a:r>
                  <a:rPr lang="en-US" dirty="0" err="1"/>
                  <a:t>estimării</a:t>
                </a:r>
                <a:r>
                  <a:rPr lang="en-US" dirty="0"/>
                  <a:t> </a:t>
                </a:r>
                <a:r>
                  <a:rPr lang="en-US" dirty="0" err="1"/>
                  <a:t>proprietăților</a:t>
                </a:r>
                <a:r>
                  <a:rPr lang="en-US" dirty="0"/>
                  <a:t> </a:t>
                </a:r>
                <a:r>
                  <a:rPr lang="en-US" dirty="0" err="1"/>
                  <a:t>unui</a:t>
                </a:r>
                <a:r>
                  <a:rPr lang="en-US" dirty="0"/>
                  <a:t> estimator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măsurarea</a:t>
                </a:r>
                <a:r>
                  <a:rPr lang="en-US" dirty="0"/>
                  <a:t> </a:t>
                </a:r>
                <a:r>
                  <a:rPr lang="en-US" dirty="0" err="1"/>
                  <a:t>acelor</a:t>
                </a:r>
                <a:r>
                  <a:rPr lang="en-US" dirty="0"/>
                  <a:t> </a:t>
                </a:r>
                <a:r>
                  <a:rPr lang="en-US" dirty="0" err="1"/>
                  <a:t>proprietăți</a:t>
                </a:r>
                <a:r>
                  <a:rPr lang="en-US" dirty="0"/>
                  <a:t>, de </a:t>
                </a:r>
                <a:r>
                  <a:rPr lang="en-US" dirty="0" err="1"/>
                  <a:t>exemplu</a:t>
                </a:r>
                <a:r>
                  <a:rPr lang="en-US" dirty="0"/>
                  <a:t>, </a:t>
                </a:r>
                <a:r>
                  <a:rPr lang="en-US" dirty="0" err="1"/>
                  <a:t>prin</a:t>
                </a:r>
                <a:r>
                  <a:rPr lang="en-US" dirty="0"/>
                  <a:t> </a:t>
                </a:r>
                <a:r>
                  <a:rPr lang="en-US" dirty="0" err="1"/>
                  <a:t>eșantionare</a:t>
                </a:r>
                <a:r>
                  <a:rPr lang="en-US" dirty="0"/>
                  <a:t> din </a:t>
                </a:r>
                <a:r>
                  <a:rPr lang="en-US" dirty="0" err="1"/>
                  <a:t>datele</a:t>
                </a:r>
                <a:r>
                  <a:rPr lang="en-US" dirty="0"/>
                  <a:t> </a:t>
                </a:r>
                <a:r>
                  <a:rPr lang="en-US" dirty="0" err="1"/>
                  <a:t>observate</a:t>
                </a:r>
                <a:r>
                  <a:rPr lang="en-US" dirty="0"/>
                  <a:t>.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De </a:t>
                </a:r>
                <a:r>
                  <a:rPr lang="en-US" dirty="0" err="1"/>
                  <a:t>exemplu</a:t>
                </a:r>
                <a:r>
                  <a:rPr lang="en-US" dirty="0"/>
                  <a:t>, </a:t>
                </a:r>
                <a:r>
                  <a:rPr lang="en-US" dirty="0" err="1"/>
                  <a:t>putem</a:t>
                </a:r>
                <a:r>
                  <a:rPr lang="en-US" dirty="0"/>
                  <a:t> </a:t>
                </a:r>
                <a:r>
                  <a:rPr lang="en-US" dirty="0" err="1"/>
                  <a:t>calcula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o-RO" dirty="0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de mai multe ori prin eșantionare aleatorie din setul nostru de date. Apoi folosim varianța estimărilor noastre multiple pentru a aproxima varianța reală a</a:t>
                </a:r>
                <a:r>
                  <a:rPr lang="ro-RO" dirty="0"/>
                  <a:t> lui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o-RO" dirty="0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990003"/>
                <a:ext cx="10327008" cy="1341921"/>
              </a:xfrm>
              <a:blipFill>
                <a:blip r:embed="rId3"/>
                <a:stretch>
                  <a:fillRect l="-1240" t="-4072" r="-1181" b="-157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781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Regresie liniară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</p:spPr>
            <p:txBody>
              <a:bodyPr/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mr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…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apoi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rezultă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că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estima</a:t>
                </a:r>
                <a:r>
                  <a:rPr lang="ro-R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torul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no</a:t>
                </a:r>
                <a:r>
                  <a:rPr lang="ro-R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stru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este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b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endParaRPr lang="en-US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ro-R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unde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o-R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și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ro-R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sunt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tx2">
                        <a:lumMod val="75000"/>
                      </a:schemeClr>
                    </a:solidFill>
                  </a:rPr>
                  <a:t>estimate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ro-R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pentru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o-R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și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respectiv, </a:t>
                </a:r>
                <a:r>
                  <a:rPr lang="ro-RO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și le calculăm folosind observațiile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4480092"/>
              </a:xfrm>
              <a:blipFill>
                <a:blip r:embed="rId2"/>
                <a:stretch>
                  <a:fillRect l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19" y="2682655"/>
            <a:ext cx="3606800" cy="477520"/>
          </a:xfrm>
          <a:prstGeom prst="rect">
            <a:avLst/>
          </a:prstGeom>
          <a:solidFill>
            <a:srgbClr val="CFDCE8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993648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Intervalele de încredere pentru estimările predictorilor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</a:t>
            </a:r>
            <a:r>
              <a:rPr lang="en-US" sz="2800" b="1" dirty="0" err="1"/>
              <a:t>Eror</a:t>
            </a:r>
            <a:r>
              <a:rPr lang="ro-RO" sz="2800" b="1" dirty="0"/>
              <a:t>i </a:t>
            </a:r>
            <a:r>
              <a:rPr lang="en-US" sz="2800" b="1" dirty="0"/>
              <a:t>Standard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it-IT" dirty="0">
                    <a:latin typeface="Karla" charset="0"/>
                    <a:ea typeface="Karla" charset="0"/>
                    <a:cs typeface="Karla" charset="0"/>
                  </a:rPr>
                  <a:t>Putem estima empiric </a:t>
                </a:r>
                <a:r>
                  <a:rPr lang="it-IT" b="1" dirty="0">
                    <a:latin typeface="Karla" charset="0"/>
                    <a:ea typeface="Karla" charset="0"/>
                    <a:cs typeface="Karla" charset="0"/>
                  </a:rPr>
                  <a:t>erorile standard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 pentru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și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prin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bootstrapping.  </a:t>
                </a:r>
              </a:p>
              <a:p>
                <a:pPr>
                  <a:spcBef>
                    <a:spcPts val="2376"/>
                  </a:spcBef>
                  <a:spcAft>
                    <a:spcPts val="1200"/>
                  </a:spcAft>
                </a:pP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Dacă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pentru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fiecare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eșantion</a:t>
                </a:r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i="1" dirty="0">
                    <a:latin typeface="Karla" charset="0"/>
                    <a:ea typeface="Karla" charset="0"/>
                    <a:cs typeface="Karla" charset="0"/>
                  </a:rPr>
                  <a:t>i</a:t>
                </a:r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bootstrappat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 beta-urile estimate sunt: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en-US" dirty="0"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 atunci: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var</m:t>
                          </m:r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b="0" i="1" dirty="0">
                  <a:latin typeface="Cambria Math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981" y="1138570"/>
                <a:ext cx="11106037" cy="2111143"/>
              </a:xfrm>
              <a:blipFill>
                <a:blip r:embed="rId3"/>
                <a:stretch>
                  <a:fillRect l="-1098" t="-1156" b="-109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864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Intervalele de încredere pentru estimările predictorilor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</a:t>
            </a:r>
            <a:r>
              <a:rPr lang="en-US" sz="2800" b="1" dirty="0" err="1"/>
              <a:t>Eror</a:t>
            </a:r>
            <a:r>
              <a:rPr lang="ro-RO" sz="2800" b="1" dirty="0"/>
              <a:t>i </a:t>
            </a:r>
            <a:r>
              <a:rPr lang="en-US" sz="2800" b="1" dirty="0"/>
              <a:t>Standard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600" b="1" dirty="0">
                    <a:latin typeface="Karla" charset="0"/>
                    <a:ea typeface="Karla" charset="0"/>
                    <a:cs typeface="Karla" charset="0"/>
                  </a:rPr>
                  <a:t>Alternati</a:t>
                </a:r>
                <a:r>
                  <a:rPr lang="ro-RO" sz="2600" b="1" dirty="0">
                    <a:latin typeface="Karla" charset="0"/>
                    <a:ea typeface="Karla" charset="0"/>
                    <a:cs typeface="Karla" charset="0"/>
                  </a:rPr>
                  <a:t>v</a:t>
                </a:r>
                <a:r>
                  <a:rPr lang="en-US" sz="2600" b="1" dirty="0"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ro-RO" sz="2600" dirty="0">
                    <a:latin typeface="Karla" charset="0"/>
                    <a:ea typeface="Karla" charset="0"/>
                    <a:cs typeface="Karla" charset="0"/>
                  </a:rPr>
                  <a:t>Dacă știm varianța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6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6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600" dirty="0">
                    <a:latin typeface="Karla" charset="0"/>
                    <a:ea typeface="Karla" charset="0"/>
                    <a:cs typeface="Karla" charset="0"/>
                  </a:rPr>
                  <a:t>a ‘zgomotului’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Karla" charset="0"/>
                        <a:cs typeface="Karla" charset="0"/>
                      </a:rPr>
                      <m:t>𝜖</m:t>
                    </m:r>
                  </m:oMath>
                </a14:m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ro-RO" sz="2600" dirty="0">
                    <a:latin typeface="Karla" charset="0"/>
                    <a:ea typeface="Karla" charset="0"/>
                    <a:cs typeface="Karla" charset="0"/>
                  </a:rPr>
                  <a:t>putem calcula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,</m:t>
                    </m:r>
                    <m:r>
                      <a:rPr lang="en-US" sz="2600" i="1"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anal</a:t>
                </a:r>
                <a:r>
                  <a:rPr lang="ro-RO" sz="2600" dirty="0">
                    <a:latin typeface="Karla" charset="0"/>
                    <a:ea typeface="Karla" charset="0"/>
                    <a:cs typeface="Karla" charset="0"/>
                  </a:rPr>
                  <a:t>itic folosing formulele de mai jos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(</a:t>
                </a:r>
                <a:r>
                  <a:rPr lang="ro-RO" sz="2600" dirty="0">
                    <a:latin typeface="Karla" charset="0"/>
                    <a:ea typeface="Karla" charset="0"/>
                    <a:cs typeface="Karla" charset="0"/>
                  </a:rPr>
                  <a:t>fără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 bootstrap</a:t>
                </a:r>
                <a:r>
                  <a:rPr lang="ro-RO" sz="2600" dirty="0">
                    <a:latin typeface="Karla" charset="0"/>
                    <a:ea typeface="Karla" charset="0"/>
                    <a:cs typeface="Karla" charset="0"/>
                  </a:rPr>
                  <a:t>ping</a:t>
                </a:r>
                <a:r>
                  <a:rPr lang="en-US" sz="2600" dirty="0">
                    <a:latin typeface="Karla" charset="0"/>
                    <a:ea typeface="Karla" charset="0"/>
                    <a:cs typeface="Karla" charset="0"/>
                  </a:rPr>
                  <a:t>):</a:t>
                </a: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‘</a:t>
                </a:r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999" y="983807"/>
                <a:ext cx="11588001" cy="2111143"/>
              </a:xfrm>
              <a:blipFill>
                <a:blip r:embed="rId3"/>
                <a:stretch>
                  <a:fillRect l="-947" t="-2305" b="-167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3773771" y="3347079"/>
            <a:ext cx="5248455" cy="2221256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0976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Erori Standard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36671" y="3880601"/>
            <a:ext cx="11106037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În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practică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nu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cunoaștem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valoarea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teoretică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a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lui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𝜎,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deoarece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nu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cunoaștem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distribuția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exactă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a </a:t>
            </a:r>
            <a:r>
              <a:rPr lang="en-US" sz="2400" dirty="0" err="1">
                <a:latin typeface="Karla" charset="0"/>
                <a:ea typeface="Karla" charset="0"/>
                <a:cs typeface="Karla" charset="0"/>
              </a:rPr>
              <a:t>zgomotului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𝜖. </a:t>
            </a:r>
          </a:p>
          <a:p>
            <a:pPr>
              <a:spcAft>
                <a:spcPts val="1200"/>
              </a:spcAft>
            </a:pPr>
            <a:endParaRPr lang="en-US" sz="2400" b="0" dirty="0"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065" y="1337623"/>
            <a:ext cx="3727643" cy="1616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6671" y="1392863"/>
                <a:ext cx="8948382" cy="2171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ro-RO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Mai multe date</a:t>
                </a: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și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ro-RO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Acoperire mai mare a valorilor posibile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  <a:endParaRPr lang="ro-RO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o-RO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Date mai bune</a:t>
                </a: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1" y="1392863"/>
                <a:ext cx="8948382" cy="2171107"/>
              </a:xfrm>
              <a:prstGeom prst="rect">
                <a:avLst/>
              </a:prstGeom>
              <a:blipFill>
                <a:blip r:embed="rId4"/>
                <a:stretch>
                  <a:fillRect l="-1226" t="-1961" b="-6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20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37214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39" y="251037"/>
            <a:ext cx="11493416" cy="767276"/>
          </a:xfrm>
        </p:spPr>
        <p:txBody>
          <a:bodyPr/>
          <a:lstStyle/>
          <a:p>
            <a:r>
              <a:rPr lang="ro-RO" dirty="0"/>
              <a:t>Erori Standard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Cu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toate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acestea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dacă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facem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următoarele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ipoteze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erorile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și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sunt nec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orelate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𝑖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Karla" charset="0"/>
                        <a:cs typeface="Karla" charset="0"/>
                      </a:rPr>
                      <m:t>𝑗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,</a:t>
                </a:r>
              </a:p>
              <a:p>
                <a:pPr marL="582613" indent="-233363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fiecare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are medie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0 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și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varian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ță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𝜖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</a:t>
                </a:r>
              </a:p>
              <a:p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apoi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putem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estima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empiric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, din date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și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linia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noastră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de 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regresie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728" y="1199202"/>
                <a:ext cx="11106037" cy="2111143"/>
              </a:xfrm>
              <a:blipFill>
                <a:blip r:embed="rId2"/>
                <a:stretch>
                  <a:fillRect l="-823" t="-2312" b="-14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3654043" y="3778369"/>
            <a:ext cx="5189745" cy="10265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</a:t>
                </a: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țineți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Karla" charset="0"/>
                                  <a:cs typeface="Karla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Karla" charset="0"/>
                          <a:cs typeface="Karla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86" y="5272936"/>
                <a:ext cx="9815384" cy="1138773"/>
              </a:xfrm>
              <a:prstGeom prst="rect">
                <a:avLst/>
              </a:prstGeom>
              <a:blipFill>
                <a:blip r:embed="rId4"/>
                <a:stretch>
                  <a:fillRect l="-994" t="-4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793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Erori Standard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065" y="1337623"/>
            <a:ext cx="3727643" cy="16169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6671" y="1392863"/>
                <a:ext cx="8948382" cy="2171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ro-RO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Mai multe date</a:t>
                </a: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↑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și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ro-RO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Acoperire mai mare a valorilor posibile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</a:t>
                </a:r>
                <a:endParaRPr lang="ro-RO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𝑣𝑎𝑟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Karla" charset="0"/>
                                    <a:cs typeface="Karla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a:rPr lang="en-US" sz="26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𝑆𝐸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ro-RO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Date mai bune</a:t>
                </a: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𝜎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 ⇒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71" y="1392863"/>
                <a:ext cx="8948382" cy="2171107"/>
              </a:xfrm>
              <a:prstGeom prst="rect">
                <a:avLst/>
              </a:prstGeom>
              <a:blipFill>
                <a:blip r:embed="rId4"/>
                <a:stretch>
                  <a:fillRect l="-1226" t="-1961" b="-6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0" y="358140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6213A51-7E96-4E70-8D2E-934C5D2B7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907" y="3930555"/>
            <a:ext cx="3257739" cy="9800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005C7B-AA7F-4E45-9FF4-2CAC2F06306B}"/>
                  </a:ext>
                </a:extLst>
              </p:cNvPr>
              <p:cNvSpPr/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ro-RO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</a:t>
                </a:r>
                <a:r>
                  <a:rPr lang="en-US" sz="2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odel</a:t>
                </a:r>
                <a:r>
                  <a:rPr lang="ro-RO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mai bun</a:t>
                </a:r>
                <a:r>
                  <a:rPr lang="en-US" sz="2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60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</m:t>
                    </m:r>
                  </m:oMath>
                </a14:m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↓ </m:t>
                    </m:r>
                    <m:r>
                      <a:rPr lang="en-US" sz="2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r>
                      <a:rPr lang="en-US" sz="2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↓</m:t>
                    </m:r>
                  </m:oMath>
                </a14:m>
                <a:endParaRPr lang="en-US" sz="26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005C7B-AA7F-4E45-9FF4-2CAC2F063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4270014"/>
                <a:ext cx="8948382" cy="514821"/>
              </a:xfrm>
              <a:prstGeom prst="rect">
                <a:avLst/>
              </a:prstGeom>
              <a:blipFill>
                <a:blip r:embed="rId6"/>
                <a:stretch>
                  <a:fillRect l="-1226" t="-4706" b="-3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2F59543-FB09-4CBB-A5B0-452CB541151D}"/>
                  </a:ext>
                </a:extLst>
              </p:cNvPr>
              <p:cNvSpPr/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ro-RO" sz="2600" b="1" dirty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Întrebare</a:t>
                </a:r>
                <a:r>
                  <a:rPr lang="en-US" sz="2600" b="1" dirty="0">
                    <a:solidFill>
                      <a:schemeClr val="accent2"/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  <a:r>
                  <a:rPr lang="ro-RO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Ce se întâmplă cu 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600" b="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ro-RO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în scenariile de mai sus</a:t>
                </a: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  <a:endParaRPr lang="en-US" sz="2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2F59543-FB09-4CBB-A5B0-452CB5411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5" y="5342378"/>
                <a:ext cx="9835486" cy="513667"/>
              </a:xfrm>
              <a:prstGeom prst="rect">
                <a:avLst/>
              </a:prstGeom>
              <a:blipFill>
                <a:blip r:embed="rId7"/>
                <a:stretch>
                  <a:fillRect l="-1116" t="-4706" b="-3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4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37214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0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81" y="983807"/>
            <a:ext cx="11649019" cy="123373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Următoarele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rezultate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sunt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pentru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coeficienții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publicității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TV: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507419"/>
                  </p:ext>
                </p:extLst>
              </p:nvPr>
            </p:nvGraphicFramePr>
            <p:xfrm>
              <a:off x="3462867" y="1464623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542980" y="2698353"/>
            <a:ext cx="11649019" cy="123373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Coeficienții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pentru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publicitatea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TV,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u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restricțion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are la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acoperirea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lui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x sunt: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Coeficienții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pentru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publicitatea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TV,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cu un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zgomot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suplimentar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: 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32802"/>
                  </p:ext>
                </p:extLst>
              </p:nvPr>
            </p:nvGraphicFramePr>
            <p:xfrm>
              <a:off x="3462867" y="3273645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450" t="-7576" r="-676" b="-207576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0.0068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charset="0"/>
                                  </a:rPr>
                                  <m:t>𝑆𝐸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>
                                                <a:latin typeface="Cambria Math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 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747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Bootstrap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5079704"/>
                  </p:ext>
                </p:extLst>
              </p:nvPr>
            </p:nvGraphicFramePr>
            <p:xfrm>
              <a:off x="3462867" y="5077002"/>
              <a:ext cx="5418666" cy="1139254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2709333"/>
                    <a:gridCol w="2709333"/>
                  </a:tblGrid>
                  <a:tr h="40265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Method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450" t="-7576" r="-676" b="-20909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Analytic Formula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0.0028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Bootstrap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nb-NO" dirty="0" smtClean="0"/>
                            <a:t>0.0023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367489" y="3863290"/>
            <a:ext cx="5418666" cy="2738682"/>
            <a:chOff x="6367489" y="3863290"/>
            <a:chExt cx="5418666" cy="2738682"/>
          </a:xfrm>
        </p:grpSpPr>
        <p:sp>
          <p:nvSpPr>
            <p:cNvPr id="8" name="Oval 7"/>
            <p:cNvSpPr/>
            <p:nvPr/>
          </p:nvSpPr>
          <p:spPr>
            <a:xfrm>
              <a:off x="6367489" y="4691285"/>
              <a:ext cx="2674961" cy="191068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9294125" y="3863290"/>
              <a:ext cx="2492030" cy="1227829"/>
            </a:xfrm>
            <a:prstGeom prst="wedgeEllipseCallout">
              <a:avLst>
                <a:gd name="adj1" fmla="val -65646"/>
                <a:gd name="adj2" fmla="val 6027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430640" y="4292538"/>
            <a:ext cx="2212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Asta are sens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 prea...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Planul cursului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Modele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iare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Estima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coeficienților de regresie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Forță brută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exactă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Gradientului -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Intervale de încredere pentru estimările predictorilor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err="1">
                    <a:latin typeface="Karla" charset="0"/>
                    <a:ea typeface="Karla" charset="0"/>
                    <a:cs typeface="Karla" charset="0"/>
                  </a:rPr>
                  <a:t>Evalua</a:t>
                </a:r>
                <a:r>
                  <a:rPr lang="ro-RO" sz="2400" b="1" dirty="0">
                    <a:latin typeface="Karla" charset="0"/>
                    <a:ea typeface="Karla" charset="0"/>
                    <a:cs typeface="Karla" charset="0"/>
                  </a:rPr>
                  <a:t>rea importanței pr</a:t>
                </a:r>
                <a:r>
                  <a:rPr lang="en-US" sz="2400" b="1" dirty="0" err="1">
                    <a:latin typeface="Karla" charset="0"/>
                    <a:ea typeface="Karla" charset="0"/>
                    <a:cs typeface="Karla" charset="0"/>
                  </a:rPr>
                  <a:t>edictor</a:t>
                </a:r>
                <a:r>
                  <a:rPr lang="ro-RO" sz="2400" b="1" dirty="0">
                    <a:latin typeface="Karla" charset="0"/>
                    <a:ea typeface="Karla" charset="0"/>
                    <a:cs typeface="Karla" charset="0"/>
                  </a:rPr>
                  <a:t>ilor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b="1" dirty="0">
                    <a:latin typeface="Karla" charset="0"/>
                    <a:ea typeface="Karla" charset="0"/>
                    <a:cs typeface="Karla" charset="0"/>
                  </a:rPr>
                  <a:t>Testarea ipotezelor statistice</a:t>
                </a:r>
                <a:endParaRPr lang="en-US" sz="20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Cât de bine cunoaștem modelul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656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Interpreta</a:t>
            </a:r>
            <a:r>
              <a:rPr lang="ro-RO" dirty="0"/>
              <a:t>rea Predictorilor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ro-RO" sz="2400" b="1" dirty="0"/>
                  <a:t>Întrebare</a:t>
                </a:r>
                <a:r>
                  <a:rPr lang="en-US" sz="2400" b="1" dirty="0"/>
                  <a:t>: </a:t>
                </a:r>
                <a:r>
                  <a:rPr lang="fr-FR" sz="2400" dirty="0"/>
                  <a:t>Ce </a:t>
                </a:r>
                <a:r>
                  <a:rPr lang="fr-FR" sz="2400" dirty="0" err="1"/>
                  <a:t>crezi</a:t>
                </a:r>
                <a:r>
                  <a:rPr lang="fr-FR" sz="2400" dirty="0"/>
                  <a:t> </a:t>
                </a:r>
                <a:r>
                  <a:rPr lang="fr-FR" sz="2400" dirty="0" err="1"/>
                  <a:t>că</a:t>
                </a:r>
                <a:r>
                  <a:rPr lang="fr-FR" sz="2400" dirty="0"/>
                  <a:t> </a:t>
                </a:r>
                <a:r>
                  <a:rPr lang="fr-FR" sz="2400" dirty="0" err="1"/>
                  <a:t>înseamnă</a:t>
                </a:r>
                <a:r>
                  <a:rPr lang="fr-FR" sz="2400" dirty="0"/>
                  <a:t> un </a:t>
                </a:r>
                <a:r>
                  <a:rPr lang="fr-FR" sz="2400" dirty="0" err="1"/>
                  <a:t>coeficient</a:t>
                </a:r>
                <a:r>
                  <a:rPr lang="fr-FR" sz="2400" dirty="0"/>
                  <a:t> </a:t>
                </a:r>
                <a:r>
                  <a:rPr lang="fr-FR" sz="2400" dirty="0" err="1"/>
                  <a:t>predictor</a:t>
                </a:r>
                <a:r>
                  <a:rPr lang="en-US" sz="2400" dirty="0"/>
                  <a:t>?</a:t>
                </a:r>
              </a:p>
              <a:p>
                <a:pPr algn="ctr">
                  <a:spcBef>
                    <a:spcPts val="18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𝑆𝑎𝑙𝑒𝑠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=7.5+0.04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𝑇𝑉</m:t>
                      </m:r>
                    </m:oMath>
                  </m:oMathPara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sz="2400" dirty="0">
                    <a:solidFill>
                      <a:schemeClr val="accent2">
                        <a:lumMod val="75000"/>
                      </a:schemeClr>
                    </a:solidFill>
                  </a:rPr>
                  <a:t>Ce </a:t>
                </a:r>
                <a:r>
                  <a:rPr lang="fr-FR" sz="2400" dirty="0" err="1">
                    <a:solidFill>
                      <a:schemeClr val="accent2">
                        <a:lumMod val="75000"/>
                      </a:schemeClr>
                    </a:solidFill>
                  </a:rPr>
                  <a:t>înseamnă</a:t>
                </a:r>
                <a:r>
                  <a:rPr lang="fr-FR" sz="2400" dirty="0">
                    <a:solidFill>
                      <a:schemeClr val="accent2">
                        <a:lumMod val="75000"/>
                      </a:schemeClr>
                    </a:solidFill>
                  </a:rPr>
                  <a:t> 7.5 </a:t>
                </a:r>
                <a:r>
                  <a:rPr lang="fr-FR" sz="2400" dirty="0" err="1">
                    <a:solidFill>
                      <a:schemeClr val="accent2">
                        <a:lumMod val="75000"/>
                      </a:schemeClr>
                    </a:solidFill>
                  </a:rPr>
                  <a:t>și</a:t>
                </a:r>
                <a:r>
                  <a:rPr lang="fr-FR" sz="2400" dirty="0">
                    <a:solidFill>
                      <a:schemeClr val="accent2">
                        <a:lumMod val="75000"/>
                      </a:schemeClr>
                    </a:solidFill>
                  </a:rPr>
                  <a:t> ce </a:t>
                </a:r>
                <a:r>
                  <a:rPr lang="fr-FR" sz="2400" dirty="0" err="1">
                    <a:solidFill>
                      <a:schemeClr val="accent2">
                        <a:lumMod val="75000"/>
                      </a:schemeClr>
                    </a:solidFill>
                  </a:rPr>
                  <a:t>înseamnă</a:t>
                </a:r>
                <a:r>
                  <a:rPr lang="fr-FR" sz="2400" dirty="0">
                    <a:solidFill>
                      <a:schemeClr val="accent2">
                        <a:lumMod val="75000"/>
                      </a:schemeClr>
                    </a:solidFill>
                  </a:rPr>
                  <a:t> 0.04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?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Dacă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mărim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reclama TV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cu </a:t>
                </a: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$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1000 de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dolari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care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vă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așteptați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să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fie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creșterea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vânzărilor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? 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Dar dacă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?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𝑆𝑎𝑙𝑒𝑠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=7.5+1.01 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𝑇𝑉</m:t>
                    </m:r>
                  </m:oMath>
                </a14:m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9553" y="1183069"/>
                <a:ext cx="10452894" cy="4948722"/>
              </a:xfrm>
              <a:blipFill>
                <a:blip r:embed="rId3"/>
                <a:stretch>
                  <a:fillRect l="-933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9553" y="5002681"/>
            <a:ext cx="1097315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Interpretarea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predictorilor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depinde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valori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deciziile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depind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cât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mult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avem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încredere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în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aceste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valori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61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929" y="1941458"/>
            <a:ext cx="11672033" cy="3108960"/>
            <a:chOff x="72751" y="1302462"/>
            <a:chExt cx="11672033" cy="31089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2516" r="8537" b="1679"/>
            <a:stretch/>
          </p:blipFill>
          <p:spPr>
            <a:xfrm>
              <a:off x="72751" y="1302462"/>
              <a:ext cx="3749039" cy="3108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4" t="5401" r="7086" b="2127"/>
            <a:stretch/>
          </p:blipFill>
          <p:spPr>
            <a:xfrm>
              <a:off x="7778870" y="1371600"/>
              <a:ext cx="3965914" cy="296265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2549" r="7304" b="1736"/>
            <a:stretch/>
          </p:blipFill>
          <p:spPr>
            <a:xfrm>
              <a:off x="3785841" y="1324764"/>
              <a:ext cx="4058174" cy="3063240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67</a:t>
            </a:fld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37602" y="482002"/>
            <a:ext cx="11093360" cy="1674602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dirty="0" err="1"/>
              <a:t>Și</a:t>
            </a:r>
            <a:r>
              <a:rPr lang="en-US" sz="2400" dirty="0"/>
              <a:t>, de </a:t>
            </a:r>
            <a:r>
              <a:rPr lang="en-US" sz="2400" dirty="0" err="1"/>
              <a:t>asemenea</a:t>
            </a:r>
            <a:r>
              <a:rPr lang="en-US" sz="2400" dirty="0"/>
              <a:t>, </a:t>
            </a:r>
            <a:r>
              <a:rPr lang="en-US" sz="2400" dirty="0" err="1"/>
              <a:t>putem</a:t>
            </a:r>
            <a:r>
              <a:rPr lang="en-US" sz="2400" dirty="0"/>
              <a:t> </a:t>
            </a:r>
            <a:r>
              <a:rPr lang="en-US" sz="2400" dirty="0" err="1"/>
              <a:t>răspunde</a:t>
            </a:r>
            <a:r>
              <a:rPr lang="en-US" sz="2400" dirty="0"/>
              <a:t> la </a:t>
            </a:r>
            <a:r>
              <a:rPr lang="en-US" sz="2400" dirty="0" err="1"/>
              <a:t>întrebarea</a:t>
            </a:r>
            <a:r>
              <a:rPr lang="en-US" sz="2400" dirty="0"/>
              <a:t> „</a:t>
            </a: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semnificativi</a:t>
            </a:r>
            <a:r>
              <a:rPr lang="en-US" sz="2400" dirty="0"/>
              <a:t> sunt </a:t>
            </a:r>
            <a:r>
              <a:rPr lang="en-US" sz="2400" dirty="0" err="1"/>
              <a:t>predictorii</a:t>
            </a:r>
            <a:r>
              <a:rPr lang="en-US" sz="2400" dirty="0"/>
              <a:t>?” </a:t>
            </a:r>
            <a:r>
              <a:rPr lang="en-US" sz="2400" dirty="0" err="1"/>
              <a:t>Aici</a:t>
            </a:r>
            <a:r>
              <a:rPr lang="en-US" sz="2400" dirty="0"/>
              <a:t> </a:t>
            </a:r>
            <a:r>
              <a:rPr lang="en-US" sz="2400" dirty="0" err="1"/>
              <a:t>vom</a:t>
            </a:r>
            <a:r>
              <a:rPr lang="en-US" sz="2400" dirty="0"/>
              <a:t> </a:t>
            </a:r>
            <a:r>
              <a:rPr lang="en-US" sz="2400" dirty="0" err="1"/>
              <a:t>arăta</a:t>
            </a:r>
            <a:r>
              <a:rPr lang="en-US" sz="2400" dirty="0"/>
              <a:t> </a:t>
            </a:r>
            <a:r>
              <a:rPr lang="en-US" sz="2400" dirty="0" err="1"/>
              <a:t>aceeași</a:t>
            </a:r>
            <a:r>
              <a:rPr lang="en-US" sz="2400" dirty="0"/>
              <a:t> </a:t>
            </a:r>
            <a:r>
              <a:rPr lang="en-US" sz="2400" dirty="0" err="1"/>
              <a:t>analiză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toți</a:t>
            </a:r>
            <a:r>
              <a:rPr lang="en-US" sz="2400" dirty="0"/>
              <a:t> </a:t>
            </a:r>
            <a:r>
              <a:rPr lang="en-US" sz="2400" dirty="0" err="1"/>
              <a:t>cei</a:t>
            </a:r>
            <a:r>
              <a:rPr lang="en-US" sz="2400" dirty="0"/>
              <a:t> </a:t>
            </a:r>
            <a:r>
              <a:rPr lang="en-US" sz="2400" dirty="0" err="1"/>
              <a:t>trei</a:t>
            </a:r>
            <a:r>
              <a:rPr lang="en-US" sz="2400" dirty="0"/>
              <a:t> </a:t>
            </a:r>
            <a:r>
              <a:rPr lang="en-US" sz="2400" dirty="0" err="1"/>
              <a:t>predictori</a:t>
            </a:r>
            <a:r>
              <a:rPr lang="en-US" sz="2400" dirty="0"/>
              <a:t>.</a:t>
            </a:r>
            <a:endParaRPr lang="ro-RO" sz="2400" dirty="0"/>
          </a:p>
          <a:p>
            <a:pPr>
              <a:spcAft>
                <a:spcPts val="600"/>
              </a:spcAft>
            </a:pPr>
            <a:r>
              <a:rPr lang="ro-RO" sz="2400" b="1" dirty="0"/>
              <a:t>Întrebare</a:t>
            </a:r>
            <a:r>
              <a:rPr lang="en-US" sz="2400" dirty="0"/>
              <a:t>: </a:t>
            </a:r>
            <a:r>
              <a:rPr lang="ro-RO" sz="2400" dirty="0"/>
              <a:t>Care din ei este (mai) important</a:t>
            </a:r>
            <a:r>
              <a:rPr lang="en-US" sz="2400" dirty="0"/>
              <a:t>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3254" y="5421320"/>
            <a:ext cx="1056744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Acum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știm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cum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generăm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aceste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distribuții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suntem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gata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răspundem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și la întrebarea: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„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cât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de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semnificativi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sunt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predictorii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182181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327008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Testarea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ipotezei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3415" y="1058824"/>
            <a:ext cx="10327008" cy="5012192"/>
          </a:xfrm>
          <a:solidFill>
            <a:schemeClr val="bg1">
              <a:lumMod val="85000"/>
            </a:schemeClr>
          </a:solidFill>
          <a:effectLst/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3200" dirty="0" err="1"/>
              <a:t>Testarea</a:t>
            </a:r>
            <a:r>
              <a:rPr lang="en-US" sz="3200" dirty="0"/>
              <a:t> </a:t>
            </a:r>
            <a:r>
              <a:rPr lang="en-US" sz="3200" dirty="0" err="1"/>
              <a:t>ipotezei</a:t>
            </a:r>
            <a:r>
              <a:rPr lang="en-US" sz="3200" dirty="0"/>
              <a:t> </a:t>
            </a:r>
            <a:r>
              <a:rPr lang="en-US" sz="3200" dirty="0" err="1"/>
              <a:t>este</a:t>
            </a:r>
            <a:r>
              <a:rPr lang="en-US" sz="3200" dirty="0"/>
              <a:t> un </a:t>
            </a:r>
            <a:r>
              <a:rPr lang="en-US" sz="3200" dirty="0" err="1"/>
              <a:t>proces</a:t>
            </a:r>
            <a:r>
              <a:rPr lang="en-US" sz="3200" dirty="0"/>
              <a:t> formal </a:t>
            </a:r>
            <a:r>
              <a:rPr lang="en-US" sz="3200" dirty="0" err="1"/>
              <a:t>prin</a:t>
            </a:r>
            <a:r>
              <a:rPr lang="en-US" sz="3200" dirty="0"/>
              <a:t> care </a:t>
            </a:r>
            <a:r>
              <a:rPr lang="en-US" sz="3200" dirty="0" err="1"/>
              <a:t>evaluăm</a:t>
            </a:r>
            <a:r>
              <a:rPr lang="en-US" sz="3200" dirty="0"/>
              <a:t> </a:t>
            </a:r>
            <a:r>
              <a:rPr lang="en-US" sz="3200" dirty="0" err="1"/>
              <a:t>validitatea</a:t>
            </a:r>
            <a:r>
              <a:rPr lang="en-US" sz="3200" dirty="0"/>
              <a:t> </a:t>
            </a:r>
            <a:r>
              <a:rPr lang="en-US" sz="3200" dirty="0" err="1"/>
              <a:t>unei</a:t>
            </a:r>
            <a:r>
              <a:rPr lang="en-US" sz="3200" dirty="0"/>
              <a:t> </a:t>
            </a:r>
            <a:r>
              <a:rPr lang="en-US" sz="3200" dirty="0" err="1"/>
              <a:t>ipoteze</a:t>
            </a:r>
            <a:r>
              <a:rPr lang="en-US" sz="3200" dirty="0"/>
              <a:t> </a:t>
            </a:r>
            <a:r>
              <a:rPr lang="en-US" sz="3200" dirty="0" err="1"/>
              <a:t>statistice</a:t>
            </a:r>
            <a:r>
              <a:rPr lang="en-US" sz="3200" dirty="0"/>
              <a:t> </a:t>
            </a:r>
            <a:r>
              <a:rPr lang="en-US" sz="3200" dirty="0" err="1"/>
              <a:t>luând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considerare</a:t>
            </a:r>
            <a:r>
              <a:rPr lang="en-US" sz="3200" dirty="0"/>
              <a:t> </a:t>
            </a:r>
            <a:r>
              <a:rPr lang="en-US" sz="3200" dirty="0" err="1"/>
              <a:t>dovezi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00B050"/>
                </a:solidFill>
              </a:rPr>
              <a:t>pro </a:t>
            </a:r>
            <a:r>
              <a:rPr lang="en-US" sz="3200" dirty="0" err="1"/>
              <a:t>sau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contra</a:t>
            </a:r>
            <a:r>
              <a:rPr lang="en-US" sz="3200" dirty="0"/>
              <a:t> </a:t>
            </a:r>
            <a:r>
              <a:rPr lang="en-US" sz="3200" dirty="0" err="1"/>
              <a:t>ipotezei</a:t>
            </a:r>
            <a:r>
              <a:rPr lang="en-US" sz="3200" dirty="0"/>
              <a:t> </a:t>
            </a:r>
            <a:r>
              <a:rPr lang="en-US" sz="3200" dirty="0" err="1"/>
              <a:t>colectate</a:t>
            </a:r>
            <a:r>
              <a:rPr lang="en-US" sz="3200" dirty="0"/>
              <a:t> </a:t>
            </a:r>
            <a:r>
              <a:rPr lang="en-US" sz="3200" dirty="0" err="1"/>
              <a:t>prin</a:t>
            </a:r>
            <a:r>
              <a:rPr lang="en-US" sz="3200" dirty="0"/>
              <a:t> </a:t>
            </a:r>
            <a:r>
              <a:rPr lang="en-US" sz="3200" b="1" i="1" u="sng" dirty="0" err="1"/>
              <a:t>eșantionarea</a:t>
            </a:r>
            <a:r>
              <a:rPr lang="en-US" sz="3200" b="1" i="1" u="sng" dirty="0"/>
              <a:t> </a:t>
            </a:r>
            <a:r>
              <a:rPr lang="en-US" sz="3200" b="1" i="1" u="sng" dirty="0" err="1"/>
              <a:t>aleatorie</a:t>
            </a:r>
            <a:r>
              <a:rPr lang="en-US" sz="3200" b="1" i="1" u="sng" dirty="0"/>
              <a:t> a </a:t>
            </a:r>
            <a:r>
              <a:rPr lang="en-US" sz="3200" b="1" i="1" u="sng" dirty="0" err="1"/>
              <a:t>datelor</a:t>
            </a:r>
            <a:r>
              <a:rPr lang="en-US" sz="3200" b="1" i="1" u="sng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3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Planul cursului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Modele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iare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b="1" dirty="0" err="1">
                    <a:latin typeface="Karla" charset="0"/>
                    <a:ea typeface="Karla" charset="0"/>
                    <a:cs typeface="Karla" charset="0"/>
                  </a:rPr>
                  <a:t>Estima</a:t>
                </a:r>
                <a:r>
                  <a:rPr lang="ro-RO" sz="2400" b="1" dirty="0">
                    <a:latin typeface="Karla" charset="0"/>
                    <a:ea typeface="Karla" charset="0"/>
                    <a:cs typeface="Karla" charset="0"/>
                  </a:rPr>
                  <a:t>rea coeficienților de regresie</a:t>
                </a:r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Forță brută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exactă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Gradientului -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Intervale de încredere pentru estimările predictorilor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Evalua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importanței pr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edictor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ilor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Cât de bine cunoaștem modelul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7081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3415" y="265044"/>
            <a:ext cx="10570706" cy="7937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algn="ctr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Hypothesis Testing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solidFill>
                <a:schemeClr val="bg1">
                  <a:lumMod val="85000"/>
                </a:schemeClr>
              </a:solidFill>
              <a:effectLst/>
            </p:spPr>
            <p:txBody>
              <a:bodyPr/>
              <a:lstStyle/>
              <a:p>
                <a:pPr algn="just">
                  <a:spcAft>
                    <a:spcPts val="1800"/>
                  </a:spcAft>
                </a:pPr>
                <a:r>
                  <a:rPr lang="en-US" sz="2400" dirty="0"/>
                  <a:t>Hypothesis testing is a formal process through which we evaluate the validity of a statistical hypothesis by considering evidence for or against the hypothesis gathered by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random sampling </a:t>
                </a:r>
                <a:r>
                  <a:rPr lang="en-US" sz="2400" dirty="0"/>
                  <a:t>of the data. 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State the hypotheses, typically a </a:t>
                </a:r>
                <a:r>
                  <a:rPr lang="en-US" sz="2400" b="1" dirty="0"/>
                  <a:t>null hypothesis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an </a:t>
                </a:r>
                <a:r>
                  <a:rPr lang="en-US" sz="2400" b="1" dirty="0"/>
                  <a:t>alternative hypothesis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that is the negation of the former. 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Choose a type of analysis, i.e. how to use sample data to evaluate the null hypothesis. Typically this involves choosing a single test 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b="1" dirty="0"/>
                  <a:t>Sample </a:t>
                </a:r>
                <a:r>
                  <a:rPr lang="en-US" sz="2400" dirty="0"/>
                  <a:t>data and compute the test statistic.</a:t>
                </a:r>
              </a:p>
              <a:p>
                <a:pPr marL="457200" indent="-457200" algn="just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/>
                  <a:t>Use the value of the test statistic to either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reject</a:t>
                </a:r>
                <a:r>
                  <a:rPr lang="en-US" sz="2400" dirty="0"/>
                  <a:t> or </a:t>
                </a:r>
                <a:r>
                  <a:rPr lang="en-US" sz="2400" dirty="0">
                    <a:solidFill>
                      <a:schemeClr val="accent3">
                        <a:lumMod val="50000"/>
                      </a:schemeClr>
                    </a:solidFill>
                  </a:rPr>
                  <a:t>not reject </a:t>
                </a:r>
                <a:r>
                  <a:rPr lang="en-US" sz="2400" dirty="0"/>
                  <a:t>the null hypothesis.</a:t>
                </a: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058824"/>
                <a:ext cx="10570706" cy="5012192"/>
              </a:xfrm>
              <a:blipFill rotWithShape="0">
                <a:blip r:embed="rId2"/>
                <a:stretch>
                  <a:fillRect l="-923" t="-973" r="-86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1. State Hypothesis: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Null hypothesis: 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no relation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C00000"/>
                    </a:solidFill>
                    <a:latin typeface="Karla" charset="0"/>
                    <a:ea typeface="Karla" charset="0"/>
                    <a:cs typeface="Karla" charset="0"/>
                  </a:rPr>
                  <a:t>The alternative: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There is some relation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2: 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Choose test statistics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test the null hypothesis, we need to determine whether, our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is sufficiently far from zero that we can be confident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non-zero. We use the following test statistic: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983807"/>
                <a:ext cx="10567852" cy="5426101"/>
              </a:xfrm>
              <a:prstGeom prst="rect">
                <a:avLst/>
              </a:prstGeom>
              <a:blipFill rotWithShape="0">
                <a:blip r:embed="rId3"/>
                <a:stretch>
                  <a:fillRect l="-865" t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98" y="5485252"/>
                <a:ext cx="2908413" cy="13727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68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3.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Sample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: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	Using bootstrap 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s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and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4.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Reject or not reject the hypothesis: 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If there is really no relationship between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X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, then we expect that will have a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</a:p>
              <a:p>
                <a:pPr marL="457200">
                  <a:spcAft>
                    <a:spcPts val="120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compute the probability of observing any value equal to  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p-value.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p-value indicates that it is unlikely to observe such a substantial association between the predictor and the response due to chance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4" y="1308046"/>
                <a:ext cx="10567852" cy="4861652"/>
              </a:xfrm>
              <a:prstGeom prst="rect">
                <a:avLst/>
              </a:prstGeom>
              <a:blipFill rotWithShape="0">
                <a:blip r:embed="rId3"/>
                <a:stretch>
                  <a:fillRect l="-865" t="-1004" r="-1442" b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8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83347" y="303932"/>
          <a:ext cx="2174252" cy="594767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794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102.7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59.6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182.6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83347" y="303932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170.2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87.2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483347" y="303934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120.2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992516"/>
              </p:ext>
            </p:extLst>
          </p:nvPr>
        </p:nvGraphicFramePr>
        <p:xfrm>
          <a:off x="1483347" y="295238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68.4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164.5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209.6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109.8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091977"/>
              </p:ext>
            </p:extLst>
          </p:nvPr>
        </p:nvGraphicFramePr>
        <p:xfrm>
          <a:off x="1483347" y="295239"/>
          <a:ext cx="2174252" cy="595636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248.8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7.2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76.4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195.4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/>
                        <a:t>75.5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222.4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171.3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184.9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131.7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22.4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116.0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93">
                <a:tc>
                  <a:txBody>
                    <a:bodyPr/>
                    <a:lstStyle/>
                    <a:p>
                      <a:r>
                        <a:rPr sz="1400" dirty="0"/>
                        <a:t>166.8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49" y="1485406"/>
            <a:ext cx="5486400" cy="3657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24886" y="165152"/>
            <a:ext cx="4833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800" u="sng" dirty="0">
                <a:latin typeface="Karla" charset="0"/>
                <a:ea typeface="Karla" charset="0"/>
                <a:cs typeface="Karla" charset="0"/>
              </a:rPr>
              <a:t>Eșantionarea aleatorie a datelor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dirty="0">
                <a:latin typeface="Karla" charset="0"/>
                <a:ea typeface="Karla" charset="0"/>
                <a:cs typeface="Karla" charset="0"/>
              </a:rPr>
              <a:t>	</a:t>
            </a:r>
            <a:r>
              <a:rPr lang="ro-RO" sz="2400" dirty="0">
                <a:latin typeface="Karla" charset="0"/>
                <a:ea typeface="Karla" charset="0"/>
                <a:cs typeface="Karla" charset="0"/>
              </a:rPr>
              <a:t>Amestecăm valorile predictorului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00200"/>
            <a:ext cx="5486400" cy="3657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74800"/>
            <a:ext cx="5486400" cy="3657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833A1-46C9-FB45-812F-A8AC7B5136EB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360" y="777240"/>
            <a:ext cx="5486400" cy="36576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5703879" y="1226904"/>
            <a:ext cx="1" cy="244799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429600"/>
                <a:ext cx="9787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969" r="-5590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7245986" y="1226904"/>
            <a:ext cx="0" cy="245514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40" y="1826443"/>
                <a:ext cx="1125116" cy="322781"/>
              </a:xfrm>
              <a:prstGeom prst="rect">
                <a:avLst/>
              </a:prstGeom>
              <a:blipFill rotWithShape="0">
                <a:blip r:embed="rId4"/>
                <a:stretch>
                  <a:fillRect l="-4324" r="-1622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𝑁𝑢𝑙𝑙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87" y="2762324"/>
                <a:ext cx="1095877" cy="322781"/>
              </a:xfrm>
              <a:prstGeom prst="rect">
                <a:avLst/>
              </a:prstGeom>
              <a:blipFill rotWithShape="0">
                <a:blip r:embed="rId5"/>
                <a:stretch>
                  <a:fillRect l="-2778" r="-26111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5250107" y="2852747"/>
            <a:ext cx="95551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indent="571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𝑏𝑜𝑜𝑡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423" y="2269068"/>
                <a:ext cx="2177840" cy="621132"/>
              </a:xfrm>
              <a:prstGeom prst="rect">
                <a:avLst/>
              </a:prstGeom>
              <a:blipFill rotWithShape="0">
                <a:blip r:embed="rId6"/>
                <a:stretch>
                  <a:fillRect t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822401" y="2855690"/>
            <a:ext cx="858559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85560" y="5184894"/>
                <a:ext cx="7601864" cy="9986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D</m:t>
                    </m:r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𝑁𝑢𝑙𝑙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𝑁𝑢𝑙𝑙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eqAr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eqArr>
                                      <m:eqArrPr>
                                        <m:ctrlP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e>
                                        <m:r>
                                          <a:rPr lang="en-US" sz="2800" b="0" i="1" smtClean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</m:eqAr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/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𝑁𝑢𝑙𝑙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sz="28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sub>
                        </m:sSub>
                      </m:den>
                    </m:f>
                  </m:oMath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560" y="5184894"/>
                <a:ext cx="7601864" cy="9986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Translate this to the significance. Let’s look at the distance of the estimated value of the coefficient in units of SE(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  <a:cs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86" y="4312214"/>
                <a:ext cx="10772813" cy="692113"/>
              </a:xfrm>
              <a:prstGeom prst="rect">
                <a:avLst/>
              </a:prstGeom>
              <a:blipFill rotWithShape="0">
                <a:blip r:embed="rId8"/>
                <a:stretch>
                  <a:fillRect l="-453" t="-438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26" grpId="0" animBg="1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predictors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practice, we do not need the distribution for Null.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Define a test statistic, which we we call t-test statistic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Which measures the distance from zero in units of </a:t>
                </a: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standard deviation.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evaluate how often a particular value of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can occur by accident. We expect that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will have a </a:t>
                </a:r>
                <a:r>
                  <a:rPr lang="en-US" sz="2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t-distribution with n-2 degrees 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of freedom. </a:t>
                </a:r>
              </a:p>
              <a:p>
                <a:endParaRPr 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To compute the probability of observing any value equal to  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𝑡</m:t>
                    </m:r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|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 or larger, assuming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easy. We call this probability the </a:t>
                </a:r>
                <a:r>
                  <a:rPr lang="en-US" sz="2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p-value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.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200" b="1" i="1" dirty="0">
                    <a:solidFill>
                      <a:schemeClr val="tx2">
                        <a:lumMod val="7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small p-value (&lt;0.05) indicates that it is unlikely to observe such a substantial association between the predictor and the response due to chance. </a:t>
                </a:r>
              </a:p>
              <a:p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86" y="930545"/>
                <a:ext cx="11837826" cy="5912324"/>
              </a:xfrm>
              <a:prstGeom prst="rect">
                <a:avLst/>
              </a:prstGeom>
              <a:blipFill rotWithShape="0">
                <a:blip r:embed="rId3"/>
                <a:stretch>
                  <a:fillRect l="-669" t="-722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34" y="1862626"/>
                <a:ext cx="2758850" cy="12378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355296" y="603300"/>
            <a:ext cx="4633504" cy="3089003"/>
            <a:chOff x="7355296" y="603300"/>
            <a:chExt cx="4633504" cy="3089003"/>
          </a:xfrm>
        </p:grpSpPr>
        <p:grpSp>
          <p:nvGrpSpPr>
            <p:cNvPr id="11" name="Group 10"/>
            <p:cNvGrpSpPr/>
            <p:nvPr/>
          </p:nvGrpSpPr>
          <p:grpSpPr>
            <a:xfrm>
              <a:off x="7355296" y="603300"/>
              <a:ext cx="4633504" cy="3089003"/>
              <a:chOff x="2838450" y="2055901"/>
              <a:chExt cx="6515100" cy="43434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8450" y="2055901"/>
                <a:ext cx="6515100" cy="4343400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 flipH="1">
                <a:off x="4152275" y="3097013"/>
                <a:ext cx="210458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>
                <a:off x="4152275" y="3343179"/>
                <a:ext cx="72549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229367" y="3343551"/>
                    <a:ext cx="571310" cy="4151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9367" y="3343551"/>
                    <a:ext cx="571310" cy="41511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1277"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4306459" y="2618925"/>
                    <a:ext cx="973985" cy="4151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Karla" charset="0"/>
                                      <a:cs typeface="Karla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Karla" charset="0"/>
                                          <a:cs typeface="Karla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Karla" charset="0"/>
                                      <a:cs typeface="Karla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  <a:cs typeface="Karla" charset="0"/>
                            </a:rPr>
                            <m:t>−0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6459" y="2618925"/>
                    <a:ext cx="973985" cy="41511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10445672" y="134668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25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Planul cursului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Modele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iare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Estima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coeficienților de regresie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Forță brută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exactă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Gradientului -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Intervale de încredere pentru estimările predictorilor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Evalua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importanței pr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edictor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ilor</a:t>
                </a: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Testarea ipotezelor statistice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b="1" dirty="0">
                    <a:latin typeface="Karla" charset="0"/>
                    <a:ea typeface="Karla" charset="0"/>
                    <a:cs typeface="Karla" charset="0"/>
                  </a:rPr>
                  <a:t>Cât de bine cunoaștem modelul</a:t>
                </a:r>
                <a:r>
                  <a:rPr lang="en-US" sz="2400" b="1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𝒇</m:t>
                        </m:r>
                      </m:e>
                    </m:acc>
                  </m:oMath>
                </a14:m>
                <a:endParaRPr lang="en-US" sz="2400" b="1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>
                <a:blip r:embed="rId2"/>
                <a:stretch>
                  <a:fillRect l="-850" t="-1043" b="-782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261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6" y="1987654"/>
            <a:ext cx="6531792" cy="4354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49292" y="297811"/>
                <a:ext cx="11493416" cy="767276"/>
              </a:xfrm>
            </p:spPr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Cât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de bine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cunoaștem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modelul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49292" y="297811"/>
                <a:ext cx="11493416" cy="767276"/>
              </a:xfrm>
              <a:blipFill>
                <a:blip r:embed="rId3"/>
                <a:stretch>
                  <a:fillRect l="-1326" t="-634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o-RO" sz="2400" dirty="0"/>
                  <a:t>Încrederea în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este direct </a:t>
                </a:r>
                <a:r>
                  <a:rPr lang="en-US" sz="2400" dirty="0" err="1"/>
                  <a:t>legat</a:t>
                </a:r>
                <a:r>
                  <a:rPr lang="ro-RO" sz="2400" dirty="0"/>
                  <a:t>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încrederea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ro-RO" sz="2400" dirty="0"/>
                  <a:t> coeficienții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. Deci,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eșantion</a:t>
                </a:r>
                <a:r>
                  <a:rPr lang="en-US" sz="2400" dirty="0"/>
                  <a:t> bootstrap, </a:t>
                </a:r>
                <a:r>
                  <a:rPr lang="en-US" sz="2400" dirty="0" err="1"/>
                  <a:t>avem</a:t>
                </a:r>
                <a:r>
                  <a:rPr lang="en-US" sz="2400" dirty="0"/>
                  <a:t> un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</a:t>
                </a:r>
                <a:r>
                  <a:rPr lang="ro-RO" sz="2400" dirty="0"/>
                  <a:t>pe care îl putem folosi să construim modelul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508374" cy="799725"/>
              </a:xfrm>
              <a:prstGeom prst="rect">
                <a:avLst/>
              </a:prstGeom>
              <a:blipFill>
                <a:blip r:embed="rId4"/>
                <a:stretch>
                  <a:fillRect l="-929" t="-6061" b="-6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3268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Cât de bine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cunoaștem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modelul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78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7577" y="983807"/>
            <a:ext cx="1050546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Aici</a:t>
            </a:r>
            <a:r>
              <a:rPr lang="en-US" sz="2400" dirty="0"/>
              <a:t> </a:t>
            </a:r>
            <a:r>
              <a:rPr lang="en-US" sz="2400" dirty="0" err="1"/>
              <a:t>vom</a:t>
            </a:r>
            <a:r>
              <a:rPr lang="en-US" sz="2400" dirty="0"/>
              <a:t> </a:t>
            </a:r>
            <a:r>
              <a:rPr lang="en-US" sz="2400" dirty="0" err="1"/>
              <a:t>arăta</a:t>
            </a:r>
            <a:r>
              <a:rPr lang="en-US" sz="2400" dirty="0"/>
              <a:t> </a:t>
            </a:r>
            <a:r>
              <a:rPr lang="en-US" sz="2400" dirty="0" err="1"/>
              <a:t>două</a:t>
            </a:r>
            <a:r>
              <a:rPr lang="en-US" sz="2400" dirty="0"/>
              <a:t> </a:t>
            </a:r>
            <a:r>
              <a:rPr lang="en-US" sz="2400" dirty="0" err="1"/>
              <a:t>seturi</a:t>
            </a:r>
            <a:r>
              <a:rPr lang="en-US" sz="2400" dirty="0"/>
              <a:t> de </a:t>
            </a:r>
            <a:r>
              <a:rPr lang="en-US" sz="2400" dirty="0" err="1"/>
              <a:t>modele</a:t>
            </a:r>
            <a:r>
              <a:rPr lang="en-US" sz="2400" dirty="0"/>
              <a:t> de date, </a:t>
            </a:r>
            <a:r>
              <a:rPr lang="ro-RO" sz="2400" dirty="0"/>
              <a:t>cu </a:t>
            </a:r>
            <a:r>
              <a:rPr lang="en-US" sz="2400" dirty="0" err="1"/>
              <a:t>coeficienții</a:t>
            </a:r>
            <a:r>
              <a:rPr lang="en-US" sz="2400" dirty="0"/>
              <a:t> </a:t>
            </a:r>
            <a:r>
              <a:rPr lang="ro-RO" sz="2400" dirty="0"/>
              <a:t>estimați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2250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A5E98B-37A6-1849-A64A-0FF1F5F7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>
                <a:latin typeface="Karla" charset="0"/>
                <a:ea typeface="Karla" charset="0"/>
                <a:cs typeface="Karla" charset="0"/>
              </a:rPr>
              <a:t>Estimarea</a:t>
            </a:r>
            <a:r>
              <a:rPr lang="en-US" sz="3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3200" dirty="0" err="1">
                <a:latin typeface="Karla" charset="0"/>
                <a:ea typeface="Karla" charset="0"/>
                <a:cs typeface="Karla" charset="0"/>
              </a:rPr>
              <a:t>coeficienților</a:t>
            </a:r>
            <a:r>
              <a:rPr lang="en-US" sz="3200" dirty="0">
                <a:latin typeface="Karla" charset="0"/>
                <a:ea typeface="Karla" charset="0"/>
                <a:cs typeface="Karla" charset="0"/>
              </a:rPr>
              <a:t> de </a:t>
            </a:r>
            <a:r>
              <a:rPr lang="en-US" sz="3200" dirty="0" err="1">
                <a:latin typeface="Karla" charset="0"/>
                <a:ea typeface="Karla" charset="0"/>
                <a:cs typeface="Karla" charset="0"/>
              </a:rPr>
              <a:t>regresie</a:t>
            </a:r>
            <a:br>
              <a:rPr lang="en-US" sz="3200" b="1" dirty="0">
                <a:latin typeface="Karla" charset="0"/>
                <a:ea typeface="Karla" charset="0"/>
                <a:cs typeface="Karla" charset="0"/>
              </a:rPr>
            </a:br>
            <a:endParaRPr lang="en-US" sz="3200" b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958" y="902522"/>
            <a:ext cx="2400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Fie un set de date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941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Cât de bine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cunoaștem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modelul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Există</a:t>
            </a:r>
            <a:r>
              <a:rPr lang="en-US" sz="2400" dirty="0"/>
              <a:t> o </a:t>
            </a:r>
            <a:r>
              <a:rPr lang="en-US" sz="2400" dirty="0" err="1"/>
              <a:t>astfel</a:t>
            </a:r>
            <a:r>
              <a:rPr lang="en-US" sz="2400" dirty="0"/>
              <a:t> de </a:t>
            </a:r>
            <a:r>
              <a:rPr lang="en-US" sz="2400" dirty="0" err="1"/>
              <a:t>linie</a:t>
            </a:r>
            <a:r>
              <a:rPr lang="en-US" sz="2400" dirty="0"/>
              <a:t> de </a:t>
            </a:r>
            <a:r>
              <a:rPr lang="en-US" sz="2400" dirty="0" err="1"/>
              <a:t>regresie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fiecare</a:t>
            </a:r>
            <a:r>
              <a:rPr lang="en-US" sz="2400" dirty="0"/>
              <a:t> </a:t>
            </a:r>
            <a:r>
              <a:rPr lang="en-US" sz="2400" dirty="0" err="1"/>
              <a:t>eșantion</a:t>
            </a:r>
            <a:r>
              <a:rPr lang="en-US" sz="2400" dirty="0"/>
              <a:t> bootstrapped. </a:t>
            </a:r>
          </a:p>
        </p:txBody>
      </p:sp>
    </p:spTree>
    <p:extLst>
      <p:ext uri="{BB962C8B-B14F-4D97-AF65-F5344CB8AC3E}">
        <p14:creationId xmlns:p14="http://schemas.microsoft.com/office/powerpoint/2010/main" val="2329453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96607" y="3626884"/>
            <a:ext cx="3486239" cy="700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Cât de bine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cunoaștem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modelul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 </a:t>
            </a:r>
            <a:r>
              <a:rPr lang="en-US" sz="2400" dirty="0" err="1"/>
              <a:t>jos</a:t>
            </a:r>
            <a:r>
              <a:rPr lang="en-US" sz="2400" dirty="0"/>
              <a:t> </a:t>
            </a:r>
            <a:r>
              <a:rPr lang="en-US" sz="2400" dirty="0" err="1"/>
              <a:t>arătăm</a:t>
            </a:r>
            <a:r>
              <a:rPr lang="en-US" sz="2400" dirty="0"/>
              <a:t>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liniile</a:t>
            </a:r>
            <a:r>
              <a:rPr lang="en-US" sz="2400" dirty="0"/>
              <a:t> de </a:t>
            </a:r>
            <a:r>
              <a:rPr lang="en-US" sz="2400" dirty="0" err="1"/>
              <a:t>regresie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o </a:t>
            </a:r>
            <a:r>
              <a:rPr lang="en-US" sz="2400" dirty="0" err="1"/>
              <a:t>mie</a:t>
            </a:r>
            <a:r>
              <a:rPr lang="en-US" sz="2400" dirty="0"/>
              <a:t> de </a:t>
            </a:r>
            <a:r>
              <a:rPr lang="en-US" sz="2400" dirty="0" err="1"/>
              <a:t>astfel</a:t>
            </a:r>
            <a:r>
              <a:rPr lang="en-US" sz="2400" dirty="0"/>
              <a:t> de </a:t>
            </a:r>
            <a:r>
              <a:rPr lang="en-US" sz="2400" dirty="0" err="1"/>
              <a:t>eșantioane</a:t>
            </a:r>
            <a:r>
              <a:rPr lang="en-US" sz="2400" dirty="0"/>
              <a:t> </a:t>
            </a:r>
            <a:r>
              <a:rPr lang="en-US" sz="2400" dirty="0" err="1"/>
              <a:t>bootstrapate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o-RO" sz="2400" dirty="0"/>
                  <a:t>Pentru un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ro-RO" sz="2400" dirty="0"/>
                  <a:t>examinăm distribuția valorilor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</a:t>
                </a:r>
                <a:r>
                  <a:rPr lang="ro-RO" sz="2400" dirty="0"/>
                  <a:t>și aflăm media și deviația standard</a:t>
                </a:r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577263"/>
                <a:ext cx="10317886" cy="799725"/>
              </a:xfrm>
              <a:prstGeom prst="rect">
                <a:avLst/>
              </a:prstGeom>
              <a:blipFill>
                <a:blip r:embed="rId5"/>
                <a:stretch>
                  <a:fillRect l="-946" t="-3053" r="-18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269807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Cât de bine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cunoaștem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modelul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 </a:t>
            </a:r>
            <a:r>
              <a:rPr lang="en-US" sz="2400" dirty="0" err="1"/>
              <a:t>jos</a:t>
            </a:r>
            <a:r>
              <a:rPr lang="en-US" sz="2400" dirty="0"/>
              <a:t> </a:t>
            </a:r>
            <a:r>
              <a:rPr lang="en-US" sz="2400" dirty="0" err="1"/>
              <a:t>arătăm</a:t>
            </a:r>
            <a:r>
              <a:rPr lang="en-US" sz="2400" dirty="0"/>
              <a:t>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liniile</a:t>
            </a:r>
            <a:r>
              <a:rPr lang="en-US" sz="2400" dirty="0"/>
              <a:t> de </a:t>
            </a:r>
            <a:r>
              <a:rPr lang="en-US" sz="2400" dirty="0" err="1"/>
              <a:t>regresie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o </a:t>
            </a:r>
            <a:r>
              <a:rPr lang="en-US" sz="2400" dirty="0" err="1"/>
              <a:t>mie</a:t>
            </a:r>
            <a:r>
              <a:rPr lang="en-US" sz="2400" dirty="0"/>
              <a:t> de </a:t>
            </a:r>
            <a:r>
              <a:rPr lang="en-US" sz="2400" dirty="0" err="1"/>
              <a:t>astfel</a:t>
            </a:r>
            <a:r>
              <a:rPr lang="en-US" sz="2400" dirty="0"/>
              <a:t> de </a:t>
            </a:r>
            <a:r>
              <a:rPr lang="en-US" sz="2400" dirty="0" err="1"/>
              <a:t>eșantioane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o-RO" sz="2400" dirty="0"/>
                  <a:t>Pentru un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ro-RO" sz="2400" dirty="0"/>
                  <a:t>examinăm distribuția valorilor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</a:t>
                </a:r>
                <a:r>
                  <a:rPr lang="ro-RO" sz="2400" dirty="0"/>
                  <a:t>și aflăm media și </a:t>
                </a:r>
              </a:p>
              <a:p>
                <a:r>
                  <a:rPr lang="ro-RO" sz="2400" dirty="0"/>
                  <a:t>deviația standard</a:t>
                </a:r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>
                <a:blip r:embed="rId5"/>
                <a:stretch>
                  <a:fillRect l="-946" t="-3053" b="-32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Cât de bine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cunoaștem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modelul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82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825304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Mai </a:t>
            </a:r>
            <a:r>
              <a:rPr lang="en-US" sz="2400" dirty="0" err="1"/>
              <a:t>jos</a:t>
            </a:r>
            <a:r>
              <a:rPr lang="en-US" sz="2400" dirty="0"/>
              <a:t> </a:t>
            </a:r>
            <a:r>
              <a:rPr lang="en-US" sz="2400" dirty="0" err="1"/>
              <a:t>arătăm</a:t>
            </a:r>
            <a:r>
              <a:rPr lang="en-US" sz="2400" dirty="0"/>
              <a:t>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liniile</a:t>
            </a:r>
            <a:r>
              <a:rPr lang="en-US" sz="2400" dirty="0"/>
              <a:t> de </a:t>
            </a:r>
            <a:r>
              <a:rPr lang="en-US" sz="2400" dirty="0" err="1"/>
              <a:t>regresie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o </a:t>
            </a:r>
            <a:r>
              <a:rPr lang="en-US" sz="2400" dirty="0" err="1"/>
              <a:t>mie</a:t>
            </a:r>
            <a:r>
              <a:rPr lang="en-US" sz="2400" dirty="0"/>
              <a:t> de </a:t>
            </a:r>
            <a:r>
              <a:rPr lang="en-US" sz="2400" dirty="0" err="1"/>
              <a:t>astfel</a:t>
            </a:r>
            <a:r>
              <a:rPr lang="en-US" sz="2400" dirty="0"/>
              <a:t> de </a:t>
            </a:r>
            <a:r>
              <a:rPr lang="en-US" sz="2400" dirty="0" err="1"/>
              <a:t>eșantioane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o-RO" sz="2400" dirty="0"/>
                  <a:t>Pentru un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ro-RO" sz="2400" dirty="0"/>
                  <a:t>examinăm distribuția valorilor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</a:t>
                </a:r>
                <a:r>
                  <a:rPr lang="ro-RO" sz="2400" dirty="0"/>
                  <a:t>și aflăm media și </a:t>
                </a:r>
              </a:p>
              <a:p>
                <a:r>
                  <a:rPr lang="ro-RO" sz="2400" dirty="0"/>
                  <a:t>deviația standard</a:t>
                </a:r>
                <a:r>
                  <a:rPr lang="en-US" sz="2400" dirty="0"/>
                  <a:t>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25166"/>
                <a:ext cx="10317886" cy="799725"/>
              </a:xfrm>
              <a:prstGeom prst="rect">
                <a:avLst/>
              </a:prstGeom>
              <a:blipFill>
                <a:blip r:embed="rId4"/>
                <a:stretch>
                  <a:fillRect l="-946" t="-3053" b="-32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F96B7D7-57D8-40A6-BC76-29F4AD494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894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Cât de bine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cunoaștem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dirty="0" err="1">
                    <a:latin typeface="Karla" charset="0"/>
                    <a:ea typeface="Karla" charset="0"/>
                    <a:cs typeface="Karla" charset="0"/>
                  </a:rPr>
                  <a:t>modelul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6" t="-6400" b="-6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o-RO" sz="2400" dirty="0"/>
                  <a:t>Pentru 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ro-RO" sz="2400" dirty="0"/>
                  <a:t>calculăm media tuturor modelelor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</a:t>
                </a:r>
                <a:r>
                  <a:rPr lang="ro-RO" sz="2400" dirty="0"/>
                  <a:t>linia punctată</a:t>
                </a:r>
                <a:r>
                  <a:rPr lang="en-US" sz="2400" dirty="0"/>
                  <a:t>) </a:t>
                </a:r>
                <a:r>
                  <a:rPr lang="ro-RO" sz="2400" dirty="0"/>
                  <a:t>și intervalul de</a:t>
                </a:r>
                <a:r>
                  <a:rPr lang="en-US" sz="2400" dirty="0"/>
                  <a:t> 95% CI </a:t>
                </a:r>
                <a:r>
                  <a:rPr lang="ro-RO" sz="2400" dirty="0"/>
                  <a:t>pentru modele</a:t>
                </a:r>
                <a:r>
                  <a:rPr lang="en-US" sz="2400" dirty="0"/>
                  <a:t> (</a:t>
                </a:r>
                <a:r>
                  <a:rPr lang="ro-RO" sz="2400" dirty="0"/>
                  <a:t>zona albastră</a:t>
                </a:r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>
                <a:blip r:embed="rId3"/>
                <a:stretch>
                  <a:fillRect l="-974" t="-3030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687" t="-7937" r="-12442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4118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Încrederea în predicțiile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26" t="-9600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63480" y="816842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3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81912"/>
            <a:ext cx="91440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Încrederea în predicțiile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326" t="-9600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85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ro-RO" sz="2400" dirty="0"/>
                  <a:t>Pentru un eșantion</a:t>
                </a:r>
                <a:r>
                  <a:rPr lang="en-US" sz="2400" dirty="0"/>
                  <a:t>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</a:t>
                </a:r>
                <a:r>
                  <a:rPr lang="ro-RO" sz="2400" dirty="0"/>
                  <a:t> </a:t>
                </a:r>
                <a:r>
                  <a:rPr lang="pt-BR" sz="2400" dirty="0"/>
                  <a:t>avem o distribuție de modele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ro-RO" sz="2400" dirty="0"/>
                  <a:t>Pentru fiecare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ro-RO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o-RO" sz="2400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400" dirty="0"/>
                  <a:t>redic</a:t>
                </a:r>
                <a:r>
                  <a:rPr lang="ro-RO" sz="2400" dirty="0"/>
                  <a:t>ț</a:t>
                </a:r>
                <a:r>
                  <a:rPr lang="en-US" sz="2400" dirty="0" err="1"/>
                  <a:t>i</a:t>
                </a:r>
                <a:r>
                  <a:rPr lang="ro-RO" sz="2400" dirty="0"/>
                  <a:t>ile</a:t>
                </a:r>
                <a:r>
                  <a:rPr lang="en-US" sz="2400" dirty="0"/>
                  <a:t> </a:t>
                </a:r>
                <a:r>
                  <a:rPr lang="ro-RO" sz="2400" dirty="0"/>
                  <a:t>pentru sunt distribuite astfel: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>
                <a:blip r:embed="rId4"/>
                <a:stretch>
                  <a:fillRect l="-791" t="-7634" b="-297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 flipH="1">
            <a:off x="8893248" y="2980164"/>
            <a:ext cx="610116" cy="1344948"/>
          </a:xfrm>
          <a:custGeom>
            <a:avLst/>
            <a:gdLst>
              <a:gd name="connsiteX0" fmla="*/ 0 w 417351"/>
              <a:gd name="connsiteY0" fmla="*/ 0 h 1060397"/>
              <a:gd name="connsiteX1" fmla="*/ 145997 w 417351"/>
              <a:gd name="connsiteY1" fmla="*/ 338098 h 1060397"/>
              <a:gd name="connsiteX2" fmla="*/ 368834 w 417351"/>
              <a:gd name="connsiteY2" fmla="*/ 430306 h 1060397"/>
              <a:gd name="connsiteX3" fmla="*/ 407254 w 417351"/>
              <a:gd name="connsiteY3" fmla="*/ 545567 h 1060397"/>
              <a:gd name="connsiteX4" fmla="*/ 230521 w 417351"/>
              <a:gd name="connsiteY4" fmla="*/ 637775 h 1060397"/>
              <a:gd name="connsiteX5" fmla="*/ 92209 w 417351"/>
              <a:gd name="connsiteY5" fmla="*/ 829876 h 1060397"/>
              <a:gd name="connsiteX6" fmla="*/ 7684 w 417351"/>
              <a:gd name="connsiteY6" fmla="*/ 1060397 h 1060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351" h="1060397">
                <a:moveTo>
                  <a:pt x="0" y="0"/>
                </a:moveTo>
                <a:cubicBezTo>
                  <a:pt x="42262" y="133190"/>
                  <a:pt x="84525" y="266380"/>
                  <a:pt x="145997" y="338098"/>
                </a:cubicBezTo>
                <a:cubicBezTo>
                  <a:pt x="207469" y="409816"/>
                  <a:pt x="325291" y="395728"/>
                  <a:pt x="368834" y="430306"/>
                </a:cubicBezTo>
                <a:cubicBezTo>
                  <a:pt x="412377" y="464884"/>
                  <a:pt x="430306" y="510989"/>
                  <a:pt x="407254" y="545567"/>
                </a:cubicBezTo>
                <a:cubicBezTo>
                  <a:pt x="384202" y="580145"/>
                  <a:pt x="283028" y="590390"/>
                  <a:pt x="230521" y="637775"/>
                </a:cubicBezTo>
                <a:cubicBezTo>
                  <a:pt x="178014" y="685160"/>
                  <a:pt x="129349" y="759439"/>
                  <a:pt x="92209" y="829876"/>
                </a:cubicBezTo>
                <a:cubicBezTo>
                  <a:pt x="55070" y="900313"/>
                  <a:pt x="7684" y="1060397"/>
                  <a:pt x="7684" y="1060397"/>
                </a:cubicBez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ro-RO" dirty="0">
                    <a:latin typeface="Karla" charset="0"/>
                    <a:ea typeface="Karla" charset="0"/>
                    <a:cs typeface="Karla" charset="0"/>
                  </a:rPr>
                  <a:t>Încrederea în predicțiile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326" t="-9600" b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86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7577" y="983807"/>
            <a:ext cx="10020439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 </a:t>
            </a:r>
          </a:p>
          <a:p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charset="0"/>
                  <a:buChar char="•"/>
                </a:pPr>
                <a:r>
                  <a:rPr lang="ro-RO" sz="2400" dirty="0"/>
                  <a:t>Pentru un eșantion</a:t>
                </a:r>
                <a:r>
                  <a:rPr lang="en-US" sz="2400" dirty="0"/>
                  <a:t> </a:t>
                </a:r>
                <a:r>
                  <a:rPr lang="en-US" sz="2400" i="1" dirty="0">
                    <a:latin typeface="Cambria Math" charset="0"/>
                    <a:ea typeface="Cambria Math" charset="0"/>
                    <a:cs typeface="Cambria Math" charset="0"/>
                  </a:rPr>
                  <a:t>x</a:t>
                </a:r>
                <a:r>
                  <a:rPr lang="en-US" sz="2400" dirty="0"/>
                  <a:t>,</a:t>
                </a:r>
                <a:r>
                  <a:rPr lang="ro-RO" sz="2400" dirty="0"/>
                  <a:t> </a:t>
                </a:r>
                <a:r>
                  <a:rPr lang="pt-BR" sz="2400" dirty="0"/>
                  <a:t>avem o distribuție de modele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ro-RO" sz="2400" dirty="0"/>
                  <a:t>Pentru fiecare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, </m:t>
                    </m:r>
                    <m:r>
                      <a:rPr lang="ro-RO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o-RO" sz="24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400" dirty="0"/>
                  <a:t>redic</a:t>
                </a:r>
                <a:r>
                  <a:rPr lang="ro-RO" sz="2400" dirty="0"/>
                  <a:t>ț</a:t>
                </a:r>
                <a:r>
                  <a:rPr lang="en-US" sz="2400" dirty="0" err="1"/>
                  <a:t>i</a:t>
                </a:r>
                <a:r>
                  <a:rPr lang="ro-RO" sz="2400" dirty="0"/>
                  <a:t>ile</a:t>
                </a:r>
                <a:r>
                  <a:rPr lang="en-US" sz="2400" dirty="0"/>
                  <a:t> </a:t>
                </a:r>
                <a:r>
                  <a:rPr lang="ro-RO" sz="2400" dirty="0"/>
                  <a:t>pentru sunt distribuite astfel: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~</m:t>
                    </m:r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𝑓</m:t>
                    </m:r>
                    <m:r>
                      <a:rPr lang="en-US" sz="24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err="1"/>
                  <a:t>Intervalele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încredere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predicție</a:t>
                </a:r>
                <a:r>
                  <a:rPr lang="en-US" sz="2400" dirty="0"/>
                  <a:t> sunt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80" y="816842"/>
                <a:ext cx="10020439" cy="799725"/>
              </a:xfrm>
              <a:prstGeom prst="rect">
                <a:avLst/>
              </a:prstGeom>
              <a:blipFill>
                <a:blip r:embed="rId3"/>
                <a:stretch>
                  <a:fillRect l="-791" t="-7634" b="-847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1581912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33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Recapitulare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ln w="12700"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Modele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Lin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iare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Estima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coeficienților de regresie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Forță brută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exactă</a:t>
                </a:r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85820" lvl="1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000" dirty="0">
                    <a:latin typeface="Karla" charset="0"/>
                    <a:ea typeface="Karla" charset="0"/>
                    <a:cs typeface="Karla" charset="0"/>
                  </a:rPr>
                  <a:t>Metoda Gradientului - </a:t>
                </a:r>
                <a:r>
                  <a:rPr lang="en-US" sz="2000" dirty="0">
                    <a:latin typeface="Karla" charset="0"/>
                    <a:ea typeface="Karla" charset="0"/>
                    <a:cs typeface="Karla" charset="0"/>
                  </a:rPr>
                  <a:t>Gradient Descent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Intervale de încredere pentru estimările predictorilor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Bootstrap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Evalua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rea importanței pr</a:t>
                </a:r>
                <a:r>
                  <a:rPr lang="en-US" sz="2400" dirty="0" err="1">
                    <a:latin typeface="Karla" charset="0"/>
                    <a:ea typeface="Karla" charset="0"/>
                    <a:cs typeface="Karla" charset="0"/>
                  </a:rPr>
                  <a:t>edictor</a:t>
                </a: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ilor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ro-RO" sz="2400" dirty="0">
                    <a:latin typeface="Karla" charset="0"/>
                    <a:ea typeface="Karla" charset="0"/>
                    <a:cs typeface="Karla" charset="0"/>
                  </a:rPr>
                  <a:t>Cât de bine cunoaștem modelul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1E54E5B-C88E-ED43-B951-CBA664C2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40" y="1134895"/>
                <a:ext cx="10045860" cy="4674402"/>
              </a:xfrm>
              <a:prstGeom prst="rect">
                <a:avLst/>
              </a:prstGeom>
              <a:blipFill>
                <a:blip r:embed="rId2"/>
                <a:stretch>
                  <a:fillRect l="-850" t="-104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9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 urmează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496" y="1129437"/>
            <a:ext cx="10327008" cy="389976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Predictor multipli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Colinearit</a:t>
            </a: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 indent="0">
              <a:buNone/>
            </a:pP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Variabile categoriale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o-RO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Regresie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</a:t>
            </a:r>
            <a:r>
              <a:rPr lang="ro-RO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nomial</a:t>
            </a:r>
            <a:r>
              <a:rPr lang="ro-RO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ă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1" indent="0">
              <a:buNone/>
            </a:pPr>
            <a:r>
              <a:rPr lang="ro-R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Termeni de interacțiune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F34CA-6643-0341-B0C5-1203F2F0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coeficienților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ro-RO" dirty="0"/>
              <a:t> </a:t>
            </a:r>
            <a:r>
              <a:rPr lang="en-US" dirty="0"/>
              <a:t>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75611" y="2246811"/>
            <a:ext cx="4676503" cy="246888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5958" y="902522"/>
            <a:ext cx="271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Este linia asta bună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?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2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C0BC3-996B-46FB-A238-A1DB47F3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Cross-validare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68B04-11A5-4A3D-99A4-62585658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89</a:t>
            </a:fld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8DC662-C214-48D3-9030-1267886A05EB}"/>
              </a:ext>
            </a:extLst>
          </p:cNvPr>
          <p:cNvGrpSpPr/>
          <p:nvPr/>
        </p:nvGrpSpPr>
        <p:grpSpPr>
          <a:xfrm>
            <a:off x="2293480" y="819680"/>
            <a:ext cx="9489600" cy="5680080"/>
            <a:chOff x="2293480" y="819680"/>
            <a:chExt cx="9489600" cy="56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14270A-7ABE-4B37-869F-54930A7B6DA3}"/>
                    </a:ext>
                  </a:extLst>
                </p14:cNvPr>
                <p14:cNvContentPartPr/>
                <p14:nvPr/>
              </p14:nvContentPartPr>
              <p14:xfrm>
                <a:off x="2355760" y="2468480"/>
                <a:ext cx="4652640" cy="3254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14270A-7ABE-4B37-869F-54930A7B6D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46760" y="2459480"/>
                  <a:ext cx="4670280" cy="32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866F83-6E55-4999-93C8-6B28D6BB65B7}"/>
                    </a:ext>
                  </a:extLst>
                </p14:cNvPr>
                <p14:cNvContentPartPr/>
                <p14:nvPr/>
              </p14:nvContentPartPr>
              <p14:xfrm>
                <a:off x="2712160" y="2488640"/>
                <a:ext cx="4611960" cy="3265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866F83-6E55-4999-93C8-6B28D6BB65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03520" y="2479640"/>
                  <a:ext cx="4629600" cy="32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E7C003-A9F8-42FE-9906-0275A31CF9EB}"/>
                    </a:ext>
                  </a:extLst>
                </p14:cNvPr>
                <p14:cNvContentPartPr/>
                <p14:nvPr/>
              </p14:nvContentPartPr>
              <p14:xfrm>
                <a:off x="2407600" y="3880760"/>
                <a:ext cx="5000400" cy="806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E7C003-A9F8-42FE-9906-0275A31CF9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98600" y="3871760"/>
                  <a:ext cx="501804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1890C3C-735B-4698-9C87-B32DFB4881FD}"/>
                    </a:ext>
                  </a:extLst>
                </p14:cNvPr>
                <p14:cNvContentPartPr/>
                <p14:nvPr/>
              </p14:nvContentPartPr>
              <p14:xfrm>
                <a:off x="3314080" y="2539760"/>
                <a:ext cx="109800" cy="3113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1890C3C-735B-4698-9C87-B32DFB4881F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5080" y="2531120"/>
                  <a:ext cx="127440" cy="31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BAE339D-2AC4-40D8-B458-03A9E1F305C7}"/>
                    </a:ext>
                  </a:extLst>
                </p14:cNvPr>
                <p14:cNvContentPartPr/>
                <p14:nvPr/>
              </p14:nvContentPartPr>
              <p14:xfrm>
                <a:off x="4189960" y="2712200"/>
                <a:ext cx="199440" cy="2963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BAE339D-2AC4-40D8-B458-03A9E1F305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80960" y="2703200"/>
                  <a:ext cx="217080" cy="29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794220-2F72-4858-BE1A-C3B786BE9E31}"/>
                    </a:ext>
                  </a:extLst>
                </p14:cNvPr>
                <p14:cNvContentPartPr/>
                <p14:nvPr/>
              </p14:nvContentPartPr>
              <p14:xfrm>
                <a:off x="5363920" y="2834240"/>
                <a:ext cx="154800" cy="2390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794220-2F72-4858-BE1A-C3B786BE9E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55280" y="2825240"/>
                  <a:ext cx="172440" cy="24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0C40F0-5DC2-43C3-AAB8-DF3781489159}"/>
                    </a:ext>
                  </a:extLst>
                </p14:cNvPr>
                <p14:cNvContentPartPr/>
                <p14:nvPr/>
              </p14:nvContentPartPr>
              <p14:xfrm>
                <a:off x="6307120" y="2814080"/>
                <a:ext cx="63360" cy="3685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0C40F0-5DC2-43C3-AAB8-DF37814891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98120" y="2805080"/>
                  <a:ext cx="81000" cy="37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052E95-F557-406E-91C6-84FB042C5987}"/>
                    </a:ext>
                  </a:extLst>
                </p14:cNvPr>
                <p14:cNvContentPartPr/>
                <p14:nvPr/>
              </p14:nvContentPartPr>
              <p14:xfrm>
                <a:off x="5465440" y="5232200"/>
                <a:ext cx="39600" cy="427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052E95-F557-406E-91C6-84FB042C59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6800" y="5223200"/>
                  <a:ext cx="57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26AB44-08AE-4903-98FA-C3D68E4DFFA7}"/>
                    </a:ext>
                  </a:extLst>
                </p14:cNvPr>
                <p14:cNvContentPartPr/>
                <p14:nvPr/>
              </p14:nvContentPartPr>
              <p14:xfrm>
                <a:off x="2591560" y="2569640"/>
                <a:ext cx="435960" cy="405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26AB44-08AE-4903-98FA-C3D68E4DFF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82920" y="2561000"/>
                  <a:ext cx="4536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7C1694-701A-489C-877B-20ADBDFE2814}"/>
                    </a:ext>
                  </a:extLst>
                </p14:cNvPr>
                <p14:cNvContentPartPr/>
                <p14:nvPr/>
              </p14:nvContentPartPr>
              <p14:xfrm>
                <a:off x="2635840" y="2671880"/>
                <a:ext cx="767880" cy="732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7C1694-701A-489C-877B-20ADBDFE281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7200" y="2662880"/>
                  <a:ext cx="78552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F37F39-961B-418E-B33C-6CD3A6B80B63}"/>
                    </a:ext>
                  </a:extLst>
                </p14:cNvPr>
                <p14:cNvContentPartPr/>
                <p14:nvPr/>
              </p14:nvContentPartPr>
              <p14:xfrm>
                <a:off x="2705320" y="3260840"/>
                <a:ext cx="596520" cy="354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F37F39-961B-418E-B33C-6CD3A6B80B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96320" y="3252200"/>
                  <a:ext cx="6141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2D534C-8A72-4B0B-AB91-41509414D42B}"/>
                    </a:ext>
                  </a:extLst>
                </p14:cNvPr>
                <p14:cNvContentPartPr/>
                <p14:nvPr/>
              </p14:nvContentPartPr>
              <p14:xfrm>
                <a:off x="2976400" y="3666920"/>
                <a:ext cx="162720" cy="182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2D534C-8A72-4B0B-AB91-41509414D4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7760" y="3658280"/>
                  <a:ext cx="180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7081A45-3FFF-4ADF-9D41-7D0B7B39828C}"/>
                    </a:ext>
                  </a:extLst>
                </p14:cNvPr>
                <p14:cNvContentPartPr/>
                <p14:nvPr/>
              </p14:nvContentPartPr>
              <p14:xfrm>
                <a:off x="7955200" y="1700600"/>
                <a:ext cx="82080" cy="678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7081A45-3FFF-4ADF-9D41-7D0B7B3982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46200" y="1691960"/>
                  <a:ext cx="997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EE70136-8200-424F-8A42-C59AA83672E6}"/>
                    </a:ext>
                  </a:extLst>
                </p14:cNvPr>
                <p14:cNvContentPartPr/>
                <p14:nvPr/>
              </p14:nvContentPartPr>
              <p14:xfrm>
                <a:off x="7955200" y="2417720"/>
                <a:ext cx="163800" cy="21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EE70136-8200-424F-8A42-C59AA83672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46200" y="2408720"/>
                  <a:ext cx="181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5F49E9-E710-4FA7-87FF-153C1D107E64}"/>
                    </a:ext>
                  </a:extLst>
                </p14:cNvPr>
                <p14:cNvContentPartPr/>
                <p14:nvPr/>
              </p14:nvContentPartPr>
              <p14:xfrm>
                <a:off x="2293480" y="2120720"/>
                <a:ext cx="1160280" cy="1803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5F49E9-E710-4FA7-87FF-153C1D107E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84480" y="2111720"/>
                  <a:ext cx="1177920" cy="18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233F72-9C58-4394-8135-78FA6F1BE966}"/>
                    </a:ext>
                  </a:extLst>
                </p14:cNvPr>
                <p14:cNvContentPartPr/>
                <p14:nvPr/>
              </p14:nvContentPartPr>
              <p14:xfrm>
                <a:off x="3525040" y="819680"/>
                <a:ext cx="5555160" cy="1470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233F72-9C58-4394-8135-78FA6F1BE9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16040" y="811040"/>
                  <a:ext cx="5572800" cy="14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F86165-E14E-45B4-8038-5D2E86DC5E4D}"/>
                    </a:ext>
                  </a:extLst>
                </p14:cNvPr>
                <p14:cNvContentPartPr/>
                <p14:nvPr/>
              </p14:nvContentPartPr>
              <p14:xfrm>
                <a:off x="8890120" y="2021720"/>
                <a:ext cx="165240" cy="262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F86165-E14E-45B4-8038-5D2E86DC5E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81120" y="2012720"/>
                  <a:ext cx="182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3FD0EB-567A-46A7-A13A-44BD28C46A69}"/>
                    </a:ext>
                  </a:extLst>
                </p14:cNvPr>
                <p14:cNvContentPartPr/>
                <p14:nvPr/>
              </p14:nvContentPartPr>
              <p14:xfrm>
                <a:off x="9357040" y="1980680"/>
                <a:ext cx="89640" cy="547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3FD0EB-567A-46A7-A13A-44BD28C46A6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48400" y="1971680"/>
                  <a:ext cx="1072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71893A-A490-43D6-8924-2387B3434CC1}"/>
                    </a:ext>
                  </a:extLst>
                </p14:cNvPr>
                <p14:cNvContentPartPr/>
                <p14:nvPr/>
              </p14:nvContentPartPr>
              <p14:xfrm>
                <a:off x="9235720" y="1862960"/>
                <a:ext cx="488880" cy="67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71893A-A490-43D6-8924-2387B3434C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26720" y="1853960"/>
                  <a:ext cx="5065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0140D4-B584-4A1D-9D37-75464C7DA088}"/>
                    </a:ext>
                  </a:extLst>
                </p14:cNvPr>
                <p14:cNvContentPartPr/>
                <p14:nvPr/>
              </p14:nvContentPartPr>
              <p14:xfrm>
                <a:off x="9692200" y="2092280"/>
                <a:ext cx="497520" cy="490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0140D4-B584-4A1D-9D37-75464C7DA0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83560" y="2083280"/>
                  <a:ext cx="5151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412E03-92E9-4105-ABB9-1BF696ACF384}"/>
                    </a:ext>
                  </a:extLst>
                </p14:cNvPr>
                <p14:cNvContentPartPr/>
                <p14:nvPr/>
              </p14:nvContentPartPr>
              <p14:xfrm>
                <a:off x="9713080" y="2118560"/>
                <a:ext cx="265680" cy="76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412E03-92E9-4105-ABB9-1BF696ACF3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04080" y="2109560"/>
                  <a:ext cx="283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B447B2-9F11-4222-9E6C-1CEA29BDC74D}"/>
                    </a:ext>
                  </a:extLst>
                </p14:cNvPr>
                <p14:cNvContentPartPr/>
                <p14:nvPr/>
              </p14:nvContentPartPr>
              <p14:xfrm>
                <a:off x="9794440" y="1829840"/>
                <a:ext cx="559800" cy="181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B447B2-9F11-4222-9E6C-1CEA29BDC7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85440" y="1820840"/>
                  <a:ext cx="577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BBDAE19-561C-4D85-A622-521017D7B3A8}"/>
                    </a:ext>
                  </a:extLst>
                </p14:cNvPr>
                <p14:cNvContentPartPr/>
                <p14:nvPr/>
              </p14:nvContentPartPr>
              <p14:xfrm>
                <a:off x="10351000" y="1889600"/>
                <a:ext cx="286920" cy="519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BBDAE19-561C-4D85-A622-521017D7B3A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42000" y="1880600"/>
                  <a:ext cx="3045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29F219E-158B-4AEE-BF30-B609D984C264}"/>
                    </a:ext>
                  </a:extLst>
                </p14:cNvPr>
                <p14:cNvContentPartPr/>
                <p14:nvPr/>
              </p14:nvContentPartPr>
              <p14:xfrm>
                <a:off x="11033920" y="1990760"/>
                <a:ext cx="54000" cy="419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29F219E-158B-4AEE-BF30-B609D984C2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24920" y="1982120"/>
                  <a:ext cx="716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93E90C-08AF-49DF-91F2-E7A892DFBDD0}"/>
                    </a:ext>
                  </a:extLst>
                </p14:cNvPr>
                <p14:cNvContentPartPr/>
                <p14:nvPr/>
              </p14:nvContentPartPr>
              <p14:xfrm>
                <a:off x="10870840" y="1940360"/>
                <a:ext cx="830520" cy="32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93E90C-08AF-49DF-91F2-E7A892DFBD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62200" y="1931360"/>
                  <a:ext cx="848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CE21BF-347F-46AD-AED7-979F8FD358AE}"/>
                    </a:ext>
                  </a:extLst>
                </p14:cNvPr>
                <p14:cNvContentPartPr/>
                <p14:nvPr/>
              </p14:nvContentPartPr>
              <p14:xfrm>
                <a:off x="8066800" y="3271280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CE21BF-347F-46AD-AED7-979F8FD358A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58160" y="3262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643147-B999-4AD0-B30D-03D4334B318E}"/>
                    </a:ext>
                  </a:extLst>
                </p14:cNvPr>
                <p14:cNvContentPartPr/>
                <p14:nvPr/>
              </p14:nvContentPartPr>
              <p14:xfrm>
                <a:off x="8168320" y="3738560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643147-B999-4AD0-B30D-03D4334B31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59320" y="3729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F3E500-0D38-4EAE-93A4-F9A58B555D71}"/>
                    </a:ext>
                  </a:extLst>
                </p14:cNvPr>
                <p14:cNvContentPartPr/>
                <p14:nvPr/>
              </p14:nvContentPartPr>
              <p14:xfrm>
                <a:off x="8229160" y="4175240"/>
                <a:ext cx="432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F3E500-0D38-4EAE-93A4-F9A58B555D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20520" y="4166240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8EE69A-A8B5-4666-99DA-FBADA113D082}"/>
                    </a:ext>
                  </a:extLst>
                </p14:cNvPr>
                <p14:cNvContentPartPr/>
                <p14:nvPr/>
              </p14:nvContentPartPr>
              <p14:xfrm>
                <a:off x="8056360" y="4975160"/>
                <a:ext cx="88560" cy="419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8EE69A-A8B5-4666-99DA-FBADA113D0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47720" y="4966520"/>
                  <a:ext cx="10620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1D062AE-8EC0-4EEB-BC28-A5F96EA9CC6E}"/>
                    </a:ext>
                  </a:extLst>
                </p14:cNvPr>
                <p14:cNvContentPartPr/>
                <p14:nvPr/>
              </p14:nvContentPartPr>
              <p14:xfrm>
                <a:off x="8223760" y="4993880"/>
                <a:ext cx="340200" cy="510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1D062AE-8EC0-4EEB-BC28-A5F96EA9CC6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15120" y="4984880"/>
                  <a:ext cx="35784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BCA3BC8-2F5F-4D28-B309-33DD0C5AEA71}"/>
                    </a:ext>
                  </a:extLst>
                </p14:cNvPr>
                <p14:cNvContentPartPr/>
                <p14:nvPr/>
              </p14:nvContentPartPr>
              <p14:xfrm>
                <a:off x="6603760" y="4601840"/>
                <a:ext cx="325440" cy="38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BCA3BC8-2F5F-4D28-B309-33DD0C5AEA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94760" y="4593200"/>
                  <a:ext cx="3430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E7E5A2A-AEC4-414E-8B09-D594BF723EEE}"/>
                    </a:ext>
                  </a:extLst>
                </p14:cNvPr>
                <p14:cNvContentPartPr/>
                <p14:nvPr/>
              </p14:nvContentPartPr>
              <p14:xfrm>
                <a:off x="6366880" y="4957880"/>
                <a:ext cx="714600" cy="413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E7E5A2A-AEC4-414E-8B09-D594BF723E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58240" y="4948880"/>
                  <a:ext cx="7322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BA4EC1-FA33-447E-B101-6D08EC494EE7}"/>
                    </a:ext>
                  </a:extLst>
                </p14:cNvPr>
                <p14:cNvContentPartPr/>
                <p14:nvPr/>
              </p14:nvContentPartPr>
              <p14:xfrm>
                <a:off x="6280840" y="5293040"/>
                <a:ext cx="546840" cy="265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BA4EC1-FA33-447E-B101-6D08EC494E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71840" y="5284400"/>
                  <a:ext cx="5644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4B768C-9B92-45DE-BAA7-0099CBE8E688}"/>
                    </a:ext>
                  </a:extLst>
                </p14:cNvPr>
                <p14:cNvContentPartPr/>
                <p14:nvPr/>
              </p14:nvContentPartPr>
              <p14:xfrm>
                <a:off x="6194080" y="4327880"/>
                <a:ext cx="1261440" cy="1793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4B768C-9B92-45DE-BAA7-0099CBE8E6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85440" y="4318880"/>
                  <a:ext cx="1279080" cy="18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4F3044-3252-4ECE-BA0A-C656F759CA29}"/>
                    </a:ext>
                  </a:extLst>
                </p14:cNvPr>
                <p14:cNvContentPartPr/>
                <p14:nvPr/>
              </p14:nvContentPartPr>
              <p14:xfrm>
                <a:off x="7558840" y="5240840"/>
                <a:ext cx="2014200" cy="633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4F3044-3252-4ECE-BA0A-C656F759CA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49840" y="5232200"/>
                  <a:ext cx="203184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064D9D9-9754-4EB9-8792-E2E92A3E0D18}"/>
                    </a:ext>
                  </a:extLst>
                </p14:cNvPr>
                <p14:cNvContentPartPr/>
                <p14:nvPr/>
              </p14:nvContentPartPr>
              <p14:xfrm>
                <a:off x="9509680" y="5127800"/>
                <a:ext cx="86760" cy="52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064D9D9-9754-4EB9-8792-E2E92A3E0D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01040" y="5118800"/>
                  <a:ext cx="104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9E57E1-C219-494E-832A-9356FD465119}"/>
                    </a:ext>
                  </a:extLst>
                </p14:cNvPr>
                <p14:cNvContentPartPr/>
                <p14:nvPr/>
              </p14:nvContentPartPr>
              <p14:xfrm>
                <a:off x="9997120" y="4805240"/>
                <a:ext cx="29160" cy="354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9E57E1-C219-494E-832A-9356FD46511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88120" y="4796240"/>
                  <a:ext cx="46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CBC65F-1F43-45DB-848C-37B4612EFF48}"/>
                    </a:ext>
                  </a:extLst>
                </p14:cNvPr>
                <p14:cNvContentPartPr/>
                <p14:nvPr/>
              </p14:nvContentPartPr>
              <p14:xfrm>
                <a:off x="9763840" y="4714160"/>
                <a:ext cx="624960" cy="67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CBC65F-1F43-45DB-848C-37B4612EFF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54840" y="4705160"/>
                  <a:ext cx="642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D3B8DD-3DA8-4AFC-A481-D2261B2B2DC1}"/>
                    </a:ext>
                  </a:extLst>
                </p14:cNvPr>
                <p14:cNvContentPartPr/>
                <p14:nvPr/>
              </p14:nvContentPartPr>
              <p14:xfrm>
                <a:off x="10342720" y="4764200"/>
                <a:ext cx="291600" cy="426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D3B8DD-3DA8-4AFC-A481-D2261B2B2D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33720" y="4755560"/>
                  <a:ext cx="30924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95B528-C788-4B9C-9B1B-44F0C0F3F78A}"/>
                    </a:ext>
                  </a:extLst>
                </p14:cNvPr>
                <p14:cNvContentPartPr/>
                <p14:nvPr/>
              </p14:nvContentPartPr>
              <p14:xfrm>
                <a:off x="10230760" y="4806680"/>
                <a:ext cx="421560" cy="130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95B528-C788-4B9C-9B1B-44F0C0F3F7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222120" y="4798040"/>
                  <a:ext cx="439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161451-D125-405D-849D-24A2010E6E17}"/>
                    </a:ext>
                  </a:extLst>
                </p14:cNvPr>
                <p14:cNvContentPartPr/>
                <p14:nvPr/>
              </p14:nvContentPartPr>
              <p14:xfrm>
                <a:off x="10342720" y="4658000"/>
                <a:ext cx="479160" cy="56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161451-D125-405D-849D-24A2010E6E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33720" y="4649000"/>
                  <a:ext cx="496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2B6084-747D-40CF-B90C-93CF52AAF9BD}"/>
                    </a:ext>
                  </a:extLst>
                </p14:cNvPr>
                <p14:cNvContentPartPr/>
                <p14:nvPr/>
              </p14:nvContentPartPr>
              <p14:xfrm>
                <a:off x="10726480" y="4642880"/>
                <a:ext cx="405000" cy="531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2B6084-747D-40CF-B90C-93CF52AAF9B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17480" y="4633880"/>
                  <a:ext cx="42264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62C12F-565C-4A6E-A2EB-6A4189442BAF}"/>
                    </a:ext>
                  </a:extLst>
                </p14:cNvPr>
                <p14:cNvContentPartPr/>
                <p14:nvPr/>
              </p14:nvContentPartPr>
              <p14:xfrm>
                <a:off x="11328040" y="4744040"/>
                <a:ext cx="158760" cy="562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62C12F-565C-4A6E-A2EB-6A4189442B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319400" y="4735400"/>
                  <a:ext cx="17640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CEA8259-02FE-4C7E-BFF9-3680CC0C2691}"/>
                    </a:ext>
                  </a:extLst>
                </p14:cNvPr>
                <p14:cNvContentPartPr/>
                <p14:nvPr/>
              </p14:nvContentPartPr>
              <p14:xfrm>
                <a:off x="11236600" y="4661600"/>
                <a:ext cx="546480" cy="102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CEA8259-02FE-4C7E-BFF9-3680CC0C269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27960" y="4652960"/>
                  <a:ext cx="564120" cy="1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5802929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22949</TotalTime>
  <Words>4024</Words>
  <Application>Microsoft Office PowerPoint</Application>
  <PresentationFormat>Widescreen</PresentationFormat>
  <Paragraphs>826</Paragraphs>
  <Slides>90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Arial</vt:lpstr>
      <vt:lpstr>Calibri</vt:lpstr>
      <vt:lpstr>Cambria Math</vt:lpstr>
      <vt:lpstr>Karla</vt:lpstr>
      <vt:lpstr>GEC_template</vt:lpstr>
      <vt:lpstr>Curs #7: Partea a II-a – Regresie Liniară Simplă </vt:lpstr>
      <vt:lpstr>Recapitulare</vt:lpstr>
      <vt:lpstr>Planul cursului </vt:lpstr>
      <vt:lpstr>Planul cursului </vt:lpstr>
      <vt:lpstr>Modele liniare</vt:lpstr>
      <vt:lpstr>Regresie liniară</vt:lpstr>
      <vt:lpstr>Planul cursului </vt:lpstr>
      <vt:lpstr>Estimarea coeficienților de regresie </vt:lpstr>
      <vt:lpstr>Estimarea coeficienților de regresie (cont)</vt:lpstr>
      <vt:lpstr>Estimarea coeficienților de regresie (cont) </vt:lpstr>
      <vt:lpstr>Estimarea coeficienților de regresie (cont) </vt:lpstr>
      <vt:lpstr>Estimarea coeficienților de regresie (cont) </vt:lpstr>
      <vt:lpstr>Estimarea coeficienților de regresie (cont) </vt:lpstr>
      <vt:lpstr>Estimarea coeficienților de regresie: prin forță brută</vt:lpstr>
      <vt:lpstr>Estimarea coeficienților de regresie: metoda exactă</vt:lpstr>
      <vt:lpstr>PowerPoint Presentation</vt:lpstr>
      <vt:lpstr>Estimarea coeficienților de regresie:  gradient descent </vt:lpstr>
      <vt:lpstr>Estimarea coeficienților de regresie:  gradient descent </vt:lpstr>
      <vt:lpstr>Estimarea coeficienților de regresie:  gradient descent </vt:lpstr>
      <vt:lpstr>Estimarea coeficienților de regresie:  gradient descent </vt:lpstr>
      <vt:lpstr>Gradient Descent: considerații</vt:lpstr>
      <vt:lpstr>Gradient Descent: considerații</vt:lpstr>
      <vt:lpstr>Interpretarea Predictorilor</vt:lpstr>
      <vt:lpstr>Planul cursului </vt:lpstr>
      <vt:lpstr>Intervale de încredere pentru estimările predictorilor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Intervale de încredere pentru estimările predictorilor (cont)</vt:lpstr>
      <vt:lpstr>PowerPoint Presentation</vt:lpstr>
      <vt:lpstr>Planul cursului 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</vt:lpstr>
      <vt:lpstr>Bootstrapping pentru Estimarea Erorii de Eșantionare</vt:lpstr>
      <vt:lpstr>Intervalele de încredere pentru estimările predictorilor: Erori Standard</vt:lpstr>
      <vt:lpstr>Intervalele de încredere pentru estimările predictorilor: Erori Standard</vt:lpstr>
      <vt:lpstr>Erori Standard</vt:lpstr>
      <vt:lpstr>Erori Standard</vt:lpstr>
      <vt:lpstr>Erori Standard</vt:lpstr>
      <vt:lpstr>Standard Errors</vt:lpstr>
      <vt:lpstr>Planul cursului </vt:lpstr>
      <vt:lpstr>Interpretarea Predictorilor</vt:lpstr>
      <vt:lpstr>PowerPoint Presentation</vt:lpstr>
      <vt:lpstr>PowerPoint Presentation</vt:lpstr>
      <vt:lpstr>PowerPoint Presentation</vt:lpstr>
      <vt:lpstr>Hypothesis testing</vt:lpstr>
      <vt:lpstr>Hypothesis testing</vt:lpstr>
      <vt:lpstr>PowerPoint Presentation</vt:lpstr>
      <vt:lpstr>PowerPoint Presentation</vt:lpstr>
      <vt:lpstr>PowerPoint Presentation</vt:lpstr>
      <vt:lpstr>Importance of predictors</vt:lpstr>
      <vt:lpstr>Planul cursului </vt:lpstr>
      <vt:lpstr>Cât de bine cunoaștem modelul f ̂? </vt:lpstr>
      <vt:lpstr>Cât de bine cunoaștem modelul f ̂? </vt:lpstr>
      <vt:lpstr>Cât de bine cunoaștem modelul f ̂? </vt:lpstr>
      <vt:lpstr>Cât de bine cunoaștem modelul f ̂? </vt:lpstr>
      <vt:lpstr>Cât de bine cunoaștem modelul f ̂? </vt:lpstr>
      <vt:lpstr>Cât de bine cunoaștem modelul f ̂? </vt:lpstr>
      <vt:lpstr>Cât de bine cunoaștem modelul f ̂? </vt:lpstr>
      <vt:lpstr>Încrederea în predicțiile y ̂</vt:lpstr>
      <vt:lpstr>Încrederea în predicțiile y ̂</vt:lpstr>
      <vt:lpstr>Încrederea în predicțiile y ̂</vt:lpstr>
      <vt:lpstr>Recapitulare </vt:lpstr>
      <vt:lpstr>Ce urmează?</vt:lpstr>
      <vt:lpstr>Cross-validare</vt:lpstr>
    </vt:vector>
  </TitlesOfParts>
  <Company>harvard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pavlos protopapas</dc:creator>
  <cp:lastModifiedBy>Stefan Bildea</cp:lastModifiedBy>
  <cp:revision>640</cp:revision>
  <cp:lastPrinted>2019-09-18T17:12:26Z</cp:lastPrinted>
  <dcterms:created xsi:type="dcterms:W3CDTF">2018-04-18T18:49:01Z</dcterms:created>
  <dcterms:modified xsi:type="dcterms:W3CDTF">2020-11-25T20:55:03Z</dcterms:modified>
</cp:coreProperties>
</file>